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10/30/2014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ventures.org.uk/" TargetMode="External"/><Relationship Id="rId3" Type="http://schemas.openxmlformats.org/officeDocument/2006/relationships/hyperlink" Target="http://www.cpas.org.uk/mentoring" TargetMode="External"/><Relationship Id="rId7" Type="http://schemas.openxmlformats.org/officeDocument/2006/relationships/hyperlink" Target="http://www.cpas.org.uk/leadon" TargetMode="External"/><Relationship Id="rId2" Type="http://schemas.openxmlformats.org/officeDocument/2006/relationships/hyperlink" Target="http://www.cpas.org.uk/growingleaders" TargetMode="External"/><Relationship Id="rId1" Type="http://schemas.openxmlformats.org/officeDocument/2006/relationships/slideLayout" Target="../slideLayouts/slideLayout2.xml"/><Relationship Id="rId6" Type="http://schemas.openxmlformats.org/officeDocument/2006/relationships/hyperlink" Target="http://www.cpas.org.uk/events-and-programmes/partnering-with-dioceses/" TargetMode="External"/><Relationship Id="rId5" Type="http://schemas.openxmlformats.org/officeDocument/2006/relationships/hyperlink" Target="http://www.cpas.org.uk/arrow" TargetMode="External"/><Relationship Id="rId4" Type="http://schemas.openxmlformats.org/officeDocument/2006/relationships/hyperlink" Target="http://www.cpas.org.uk/church-resources/vacancy/" TargetMode="External"/><Relationship Id="rId9" Type="http://schemas.openxmlformats.org/officeDocument/2006/relationships/hyperlink" Target="http://www.cpas.org.uk/advice-and-support/patronag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ventures@cpas.org.uk" TargetMode="External"/><Relationship Id="rId2" Type="http://schemas.openxmlformats.org/officeDocument/2006/relationships/hyperlink" Target="http://www.cpas.org.uk/download/2560/web_upload%252FVFC%2Bposter%2BSum14-%2Bweb-1404719718.pdf" TargetMode="External"/><Relationship Id="rId1" Type="http://schemas.openxmlformats.org/officeDocument/2006/relationships/slideLayout" Target="../slideLayouts/slideLayout10.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dirty="0" smtClean="0"/>
              <a:t>MISSION BEYOND UPDATE</a:t>
            </a:r>
            <a:endParaRPr lang="en-GB" sz="7200" dirty="0"/>
          </a:p>
        </p:txBody>
      </p:sp>
      <p:sp>
        <p:nvSpPr>
          <p:cNvPr id="3" name="Subtitle 2"/>
          <p:cNvSpPr>
            <a:spLocks noGrp="1"/>
          </p:cNvSpPr>
          <p:nvPr>
            <p:ph type="subTitle" idx="1"/>
          </p:nvPr>
        </p:nvSpPr>
        <p:spPr/>
        <p:txBody>
          <a:bodyPr>
            <a:normAutofit/>
          </a:bodyPr>
          <a:lstStyle/>
          <a:p>
            <a:r>
              <a:rPr lang="en-GB" sz="4000" b="1" dirty="0" smtClean="0"/>
              <a:t>HIGHLIGHTING THE WORK OF ONE OF OUR MISSION PARTNERS</a:t>
            </a:r>
            <a:endParaRPr lang="en-GB" sz="4000" b="1" dirty="0"/>
          </a:p>
        </p:txBody>
      </p:sp>
    </p:spTree>
    <p:extLst>
      <p:ext uri="{BB962C8B-B14F-4D97-AF65-F5344CB8AC3E}">
        <p14:creationId xmlns:p14="http://schemas.microsoft.com/office/powerpoint/2010/main" val="3773283014"/>
      </p:ext>
    </p:extLst>
  </p:cSld>
  <p:clrMapOvr>
    <a:masterClrMapping/>
  </p:clrMapOvr>
  <mc:AlternateContent xmlns:mc="http://schemas.openxmlformats.org/markup-compatibility/2006">
    <mc:Choice xmlns:p14="http://schemas.microsoft.com/office/powerpoint/2010/main" Requires="p14">
      <p:transition spd="med" p14:dur="700" advClick="0" advTm="6000">
        <p:fade/>
      </p:transition>
    </mc:Choice>
    <mc:Fallback>
      <p:transition spd="med" advClick="0" advTm="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66671"/>
            <a:ext cx="8534401" cy="824248"/>
          </a:xfrm>
        </p:spPr>
        <p:txBody>
          <a:bodyPr/>
          <a:lstStyle/>
          <a:p>
            <a:r>
              <a:rPr lang="en-GB" dirty="0" smtClean="0"/>
              <a:t>MISSION BEYOND STATEMENT</a:t>
            </a:r>
            <a:endParaRPr lang="en-GB" dirty="0"/>
          </a:p>
        </p:txBody>
      </p:sp>
      <p:sp>
        <p:nvSpPr>
          <p:cNvPr id="3" name="Text Placeholder 2"/>
          <p:cNvSpPr>
            <a:spLocks noGrp="1"/>
          </p:cNvSpPr>
          <p:nvPr>
            <p:ph type="body" idx="1"/>
          </p:nvPr>
        </p:nvSpPr>
        <p:spPr>
          <a:xfrm>
            <a:off x="684213" y="1609859"/>
            <a:ext cx="8534400" cy="4384541"/>
          </a:xfrm>
        </p:spPr>
        <p:txBody>
          <a:bodyPr>
            <a:normAutofit lnSpcReduction="10000"/>
          </a:bodyPr>
          <a:lstStyle/>
          <a:p>
            <a:r>
              <a:rPr lang="en-GB" sz="4400" b="1" dirty="0">
                <a:latin typeface="Trebuchet MS" panose="020B0603020202020204" pitchFamily="34" charset="0"/>
              </a:rPr>
              <a:t>To reach out to the lost and see them established as </a:t>
            </a:r>
            <a:r>
              <a:rPr lang="en-GB" sz="4400" b="1" dirty="0" smtClean="0">
                <a:latin typeface="Trebuchet MS" panose="020B0603020202020204" pitchFamily="34" charset="0"/>
              </a:rPr>
              <a:t>disciples</a:t>
            </a:r>
          </a:p>
          <a:p>
            <a:endParaRPr lang="en-GB" sz="4400" b="1" dirty="0">
              <a:latin typeface="Trebuchet MS" panose="020B0603020202020204" pitchFamily="34" charset="0"/>
            </a:endParaRPr>
          </a:p>
          <a:p>
            <a:r>
              <a:rPr lang="en-GB" sz="4400" b="1" dirty="0">
                <a:latin typeface="Trebuchet MS" panose="020B0603020202020204" pitchFamily="34" charset="0"/>
              </a:rPr>
              <a:t>To show God’s love in practical action as part of a Christ-centred gospel ministry</a:t>
            </a:r>
          </a:p>
          <a:p>
            <a:endParaRPr lang="en-GB" sz="4400" b="1" dirty="0"/>
          </a:p>
        </p:txBody>
      </p:sp>
    </p:spTree>
    <p:extLst>
      <p:ext uri="{BB962C8B-B14F-4D97-AF65-F5344CB8AC3E}">
        <p14:creationId xmlns:p14="http://schemas.microsoft.com/office/powerpoint/2010/main" val="2159770788"/>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CPAS (Church Pastoral Aid Society)</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4212" y="180543"/>
            <a:ext cx="10018131" cy="4108122"/>
          </a:xfrm>
        </p:spPr>
      </p:pic>
    </p:spTree>
    <p:extLst>
      <p:ext uri="{BB962C8B-B14F-4D97-AF65-F5344CB8AC3E}">
        <p14:creationId xmlns:p14="http://schemas.microsoft.com/office/powerpoint/2010/main" val="4076614773"/>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Making disciples, developing leaders, growing churches…</a:t>
            </a:r>
            <a:endParaRPr lang="en-GB" sz="4000" dirty="0"/>
          </a:p>
        </p:txBody>
      </p:sp>
      <p:sp>
        <p:nvSpPr>
          <p:cNvPr id="3" name="Content Placeholder 2"/>
          <p:cNvSpPr>
            <a:spLocks noGrp="1"/>
          </p:cNvSpPr>
          <p:nvPr>
            <p:ph idx="1"/>
          </p:nvPr>
        </p:nvSpPr>
        <p:spPr/>
        <p:txBody>
          <a:bodyPr>
            <a:noAutofit/>
          </a:bodyPr>
          <a:lstStyle/>
          <a:p>
            <a:r>
              <a:rPr lang="en-GB" sz="3200" dirty="0" smtClean="0"/>
              <a:t>CPAS IS AN ANGLICAN MISSION AGENCY WORKING WITH CHURCHES, MAINLY IN THE UK AND REPUBLIC OF IRELAND</a:t>
            </a:r>
          </a:p>
          <a:p>
            <a:r>
              <a:rPr lang="en-GB" sz="3200" dirty="0" smtClean="0"/>
              <a:t>THEIR MISSION IS TO ENABLE CHURCHES TO HELP EVERY PERSON HEAR AND DICOVER THE GOOD NEWS OF JESUS CHRIST</a:t>
            </a:r>
            <a:endParaRPr lang="en-GB" sz="3200" dirty="0"/>
          </a:p>
        </p:txBody>
      </p:sp>
    </p:spTree>
    <p:extLst>
      <p:ext uri="{BB962C8B-B14F-4D97-AF65-F5344CB8AC3E}">
        <p14:creationId xmlns:p14="http://schemas.microsoft.com/office/powerpoint/2010/main" val="4190445021"/>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2912" y="5718220"/>
            <a:ext cx="7079087" cy="1139780"/>
          </a:xfrm>
        </p:spPr>
        <p:txBody>
          <a:bodyPr>
            <a:normAutofit fontScale="90000"/>
          </a:bodyPr>
          <a:lstStyle/>
          <a:p>
            <a:r>
              <a:rPr lang="en-GB" dirty="0" smtClean="0"/>
              <a:t>THE CPAS PROGRAMME INCLUDES:</a:t>
            </a:r>
            <a:endParaRPr lang="en-GB" dirty="0"/>
          </a:p>
        </p:txBody>
      </p:sp>
      <p:sp>
        <p:nvSpPr>
          <p:cNvPr id="3" name="Content Placeholder 2"/>
          <p:cNvSpPr>
            <a:spLocks noGrp="1"/>
          </p:cNvSpPr>
          <p:nvPr>
            <p:ph idx="1"/>
          </p:nvPr>
        </p:nvSpPr>
        <p:spPr>
          <a:xfrm>
            <a:off x="568302" y="811369"/>
            <a:ext cx="8099180" cy="5254580"/>
          </a:xfrm>
        </p:spPr>
        <p:txBody>
          <a:bodyPr>
            <a:noAutofit/>
          </a:bodyPr>
          <a:lstStyle/>
          <a:p>
            <a:r>
              <a:rPr lang="en-GB" b="1" dirty="0"/>
              <a:t>Enabling hundreds of churches to make disciples and develop leaders through our </a:t>
            </a:r>
            <a:r>
              <a:rPr lang="en-GB" b="1" i="1" dirty="0">
                <a:hlinkClick r:id="rId2"/>
              </a:rPr>
              <a:t>Growing Leaders</a:t>
            </a:r>
            <a:r>
              <a:rPr lang="en-GB" b="1" dirty="0"/>
              <a:t> and </a:t>
            </a:r>
            <a:r>
              <a:rPr lang="en-GB" b="1" i="1" dirty="0">
                <a:hlinkClick r:id="rId3"/>
              </a:rPr>
              <a:t>Mentoring Matters</a:t>
            </a:r>
            <a:r>
              <a:rPr lang="en-GB" b="1" i="1" dirty="0"/>
              <a:t> </a:t>
            </a:r>
            <a:r>
              <a:rPr lang="en-GB" b="1" dirty="0"/>
              <a:t>courses. </a:t>
            </a:r>
          </a:p>
          <a:p>
            <a:r>
              <a:rPr lang="en-GB" b="1" dirty="0"/>
              <a:t>Helping churches continue to thrive in times of vacancy through our </a:t>
            </a:r>
            <a:r>
              <a:rPr lang="en-GB" b="1" i="1" dirty="0">
                <a:hlinkClick r:id="rId4"/>
              </a:rPr>
              <a:t>Growing</a:t>
            </a:r>
            <a:r>
              <a:rPr lang="en-GB" b="1" dirty="0">
                <a:hlinkClick r:id="rId4"/>
              </a:rPr>
              <a:t> </a:t>
            </a:r>
            <a:r>
              <a:rPr lang="en-GB" b="1" i="1" dirty="0">
                <a:hlinkClick r:id="rId4"/>
              </a:rPr>
              <a:t>Through a Vacancy</a:t>
            </a:r>
            <a:r>
              <a:rPr lang="en-GB" b="1" dirty="0"/>
              <a:t> resource. </a:t>
            </a:r>
          </a:p>
          <a:p>
            <a:r>
              <a:rPr lang="en-GB" b="1" dirty="0"/>
              <a:t>Equipping influential younger leaders on our </a:t>
            </a:r>
            <a:r>
              <a:rPr lang="en-GB" b="1" i="1" dirty="0">
                <a:hlinkClick r:id="rId5"/>
              </a:rPr>
              <a:t>Arrow Leadership Programme</a:t>
            </a:r>
            <a:r>
              <a:rPr lang="en-GB" b="1" dirty="0"/>
              <a:t>. </a:t>
            </a:r>
          </a:p>
          <a:p>
            <a:r>
              <a:rPr lang="en-GB" b="1" dirty="0" smtClean="0">
                <a:hlinkClick r:id="rId6"/>
              </a:rPr>
              <a:t>Partnering </a:t>
            </a:r>
            <a:r>
              <a:rPr lang="en-GB" b="1" dirty="0">
                <a:hlinkClick r:id="rId6"/>
              </a:rPr>
              <a:t>with dioceses</a:t>
            </a:r>
            <a:r>
              <a:rPr lang="en-GB" b="1" dirty="0"/>
              <a:t> to deliver high-quality bespoke training for clergy and lay leaders. </a:t>
            </a:r>
          </a:p>
          <a:p>
            <a:r>
              <a:rPr lang="en-GB" b="1" dirty="0"/>
              <a:t>Resourcing thousands of leaders be more effective through </a:t>
            </a:r>
            <a:r>
              <a:rPr lang="en-GB" b="1" i="1" dirty="0">
                <a:hlinkClick r:id="rId7"/>
              </a:rPr>
              <a:t>Lead On</a:t>
            </a:r>
            <a:r>
              <a:rPr lang="en-GB" b="1" i="1" dirty="0"/>
              <a:t>.</a:t>
            </a:r>
            <a:r>
              <a:rPr lang="en-GB" b="1" dirty="0"/>
              <a:t> </a:t>
            </a:r>
          </a:p>
          <a:p>
            <a:r>
              <a:rPr lang="en-GB" b="1" dirty="0" smtClean="0"/>
              <a:t>Giving </a:t>
            </a:r>
            <a:r>
              <a:rPr lang="en-GB" b="1" dirty="0"/>
              <a:t>4,500 children and young people an amazing week of fun, faith and friendship on our </a:t>
            </a:r>
            <a:r>
              <a:rPr lang="en-GB" b="1" dirty="0">
                <a:hlinkClick r:id="rId8"/>
              </a:rPr>
              <a:t>Ventures and Falcon Camps</a:t>
            </a:r>
            <a:r>
              <a:rPr lang="en-GB" b="1" dirty="0"/>
              <a:t> each year. </a:t>
            </a:r>
          </a:p>
          <a:p>
            <a:r>
              <a:rPr lang="en-GB" b="1" dirty="0"/>
              <a:t>Appointing evangelical clergy to our 500+ </a:t>
            </a:r>
            <a:r>
              <a:rPr lang="en-GB" b="1" dirty="0">
                <a:hlinkClick r:id="rId9"/>
              </a:rPr>
              <a:t>patronage</a:t>
            </a:r>
            <a:r>
              <a:rPr lang="en-GB" b="1" dirty="0"/>
              <a:t> churches</a:t>
            </a:r>
          </a:p>
          <a:p>
            <a:endParaRPr lang="en-GB" dirty="0"/>
          </a:p>
        </p:txBody>
      </p:sp>
    </p:spTree>
    <p:extLst>
      <p:ext uri="{BB962C8B-B14F-4D97-AF65-F5344CB8AC3E}">
        <p14:creationId xmlns:p14="http://schemas.microsoft.com/office/powerpoint/2010/main" val="761669662"/>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VENTURE HOLIDAYS… LIFE CHANGING HOLIDAYS FOR AGES 8-18</a:t>
            </a:r>
            <a:endParaRPr lang="en-GB"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6366" y="685801"/>
            <a:ext cx="5482567" cy="3648174"/>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68933" y="685801"/>
            <a:ext cx="3103654" cy="3648174"/>
          </a:xfrm>
        </p:spPr>
      </p:pic>
    </p:spTree>
    <p:extLst>
      <p:ext uri="{BB962C8B-B14F-4D97-AF65-F5344CB8AC3E}">
        <p14:creationId xmlns:p14="http://schemas.microsoft.com/office/powerpoint/2010/main" val="996792200"/>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5012" y="698500"/>
            <a:ext cx="3657600" cy="1358900"/>
          </a:xfrm>
        </p:spPr>
        <p:txBody>
          <a:bodyPr>
            <a:normAutofit/>
          </a:bodyPr>
          <a:lstStyle/>
          <a:p>
            <a:r>
              <a:rPr lang="en-GB" sz="4000" dirty="0" smtClean="0"/>
              <a:t>GROWING CHURCHES</a:t>
            </a:r>
            <a:endParaRPr lang="en-GB" sz="4000" dirty="0"/>
          </a:p>
        </p:txBody>
      </p:sp>
      <p:sp>
        <p:nvSpPr>
          <p:cNvPr id="3" name="Content Placeholder 2"/>
          <p:cNvSpPr>
            <a:spLocks noGrp="1"/>
          </p:cNvSpPr>
          <p:nvPr>
            <p:ph idx="1"/>
          </p:nvPr>
        </p:nvSpPr>
        <p:spPr>
          <a:xfrm>
            <a:off x="1" y="685800"/>
            <a:ext cx="5168900" cy="2692400"/>
          </a:xfrm>
        </p:spPr>
        <p:txBody>
          <a:bodyPr>
            <a:normAutofit fontScale="92500" lnSpcReduction="20000"/>
          </a:bodyPr>
          <a:lstStyle/>
          <a:p>
            <a:r>
              <a:rPr lang="en-GB" sz="2400" b="1" i="1" dirty="0"/>
              <a:t>'It's been an amazing couple of years. We had a vision of making more outreach happen, so we needed to equip people to make this a reality. Thanks to</a:t>
            </a:r>
            <a:r>
              <a:rPr lang="en-GB" sz="2400" b="1" dirty="0"/>
              <a:t> Growing Leaders </a:t>
            </a:r>
            <a:r>
              <a:rPr lang="en-GB" sz="2400" b="1" i="1" dirty="0"/>
              <a:t>we've started new activities including a youth club, which attracts 25 young people every fortnight.'</a:t>
            </a:r>
            <a:r>
              <a:rPr lang="en-GB" sz="2400" b="1" dirty="0"/>
              <a:t> Jo</a:t>
            </a:r>
          </a:p>
          <a:p>
            <a:endParaRPr lang="en-GB" dirty="0"/>
          </a:p>
        </p:txBody>
      </p:sp>
      <p:sp>
        <p:nvSpPr>
          <p:cNvPr id="4" name="Text Placeholder 3"/>
          <p:cNvSpPr>
            <a:spLocks noGrp="1"/>
          </p:cNvSpPr>
          <p:nvPr>
            <p:ph type="body" sz="half" idx="2"/>
          </p:nvPr>
        </p:nvSpPr>
        <p:spPr>
          <a:xfrm rot="10800000" flipV="1">
            <a:off x="2857500" y="3771900"/>
            <a:ext cx="8928100" cy="2222500"/>
          </a:xfrm>
        </p:spPr>
        <p:txBody>
          <a:bodyPr>
            <a:normAutofit/>
          </a:bodyPr>
          <a:lstStyle/>
          <a:p>
            <a:r>
              <a:rPr lang="en-GB" sz="2400" b="1" i="1" dirty="0"/>
              <a:t>'</a:t>
            </a:r>
            <a:r>
              <a:rPr lang="en-GB" sz="2400" b="1" dirty="0"/>
              <a:t>Arrow </a:t>
            </a:r>
            <a:r>
              <a:rPr lang="en-GB" sz="2400" b="1" i="1" dirty="0"/>
              <a:t>has been a truly ministry-saving experience. The combination of a loving community, excellent Bible teaching and great wisdom from experienced leaders enabled me to find a fresh intimacy with God and learn skills and habits that have transformed my ministry.'</a:t>
            </a:r>
            <a:r>
              <a:rPr lang="en-GB" sz="2400" b="1" dirty="0"/>
              <a:t> - Henry</a:t>
            </a:r>
          </a:p>
          <a:p>
            <a:endParaRPr lang="en-GB" sz="2400" dirty="0"/>
          </a:p>
          <a:p>
            <a:endParaRPr lang="en-GB" sz="2400" dirty="0"/>
          </a:p>
        </p:txBody>
      </p:sp>
    </p:spTree>
    <p:extLst>
      <p:ext uri="{BB962C8B-B14F-4D97-AF65-F5344CB8AC3E}">
        <p14:creationId xmlns:p14="http://schemas.microsoft.com/office/powerpoint/2010/main" val="3984960021"/>
      </p:ext>
    </p:extLst>
  </p:cSld>
  <p:clrMapOvr>
    <a:masterClrMapping/>
  </p:clrMapOvr>
  <mc:AlternateContent xmlns:mc="http://schemas.openxmlformats.org/markup-compatibility/2006">
    <mc:Choice xmlns:p14="http://schemas.microsoft.com/office/powerpoint/2010/main" Requires="p14">
      <p:transition spd="med" p14:dur="700" advClick="0" advTm="15000">
        <p:fade/>
      </p:transition>
    </mc:Choice>
    <mc:Fallback>
      <p:transition spd="med" advClick="0"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67426"/>
            <a:ext cx="8534401" cy="1365160"/>
          </a:xfrm>
        </p:spPr>
        <p:txBody>
          <a:bodyPr>
            <a:normAutofit/>
          </a:bodyPr>
          <a:lstStyle/>
          <a:p>
            <a:r>
              <a:rPr lang="en-GB" sz="4400" dirty="0" smtClean="0"/>
              <a:t>THANK YOU ST. MARY’S…</a:t>
            </a:r>
            <a:endParaRPr lang="en-GB" sz="4400" dirty="0"/>
          </a:p>
        </p:txBody>
      </p:sp>
      <p:sp>
        <p:nvSpPr>
          <p:cNvPr id="3" name="Text Placeholder 2"/>
          <p:cNvSpPr>
            <a:spLocks noGrp="1"/>
          </p:cNvSpPr>
          <p:nvPr>
            <p:ph type="body" idx="1"/>
          </p:nvPr>
        </p:nvSpPr>
        <p:spPr>
          <a:xfrm>
            <a:off x="684213" y="1712890"/>
            <a:ext cx="8534400" cy="4281510"/>
          </a:xfrm>
        </p:spPr>
        <p:txBody>
          <a:bodyPr>
            <a:normAutofit lnSpcReduction="10000"/>
          </a:bodyPr>
          <a:lstStyle/>
          <a:p>
            <a:r>
              <a:rPr lang="en-GB" sz="2800" dirty="0" smtClean="0"/>
              <a:t>YOUR DONATIONS, GIVEN THROUGH MISSION BEYOND HELP TO FUND THIS WORK</a:t>
            </a:r>
          </a:p>
          <a:p>
            <a:r>
              <a:rPr lang="en-GB" sz="2800" dirty="0" smtClean="0"/>
              <a:t>YOU ARE HELPING TO GROW CHURCHES ALL ACROSS THE UK.</a:t>
            </a:r>
          </a:p>
          <a:p>
            <a:r>
              <a:rPr lang="en-GB" sz="2800" dirty="0" smtClean="0"/>
              <a:t>THANK YOU SO MUCH FOR YOUR SUPPORT.</a:t>
            </a:r>
          </a:p>
          <a:p>
            <a:r>
              <a:rPr lang="en-GB" sz="2800" dirty="0" smtClean="0"/>
              <a:t>CHECK OUT CPAS.ORG FOR MORE INFORMATION OR ASK ONE OF THE MISSION BEYOND TEAM TO SEE HOW YOU CAN GET INVOLVED.</a:t>
            </a:r>
            <a:endParaRPr lang="en-GB" sz="2800" dirty="0"/>
          </a:p>
        </p:txBody>
      </p:sp>
    </p:spTree>
    <p:extLst>
      <p:ext uri="{BB962C8B-B14F-4D97-AF65-F5344CB8AC3E}">
        <p14:creationId xmlns:p14="http://schemas.microsoft.com/office/powerpoint/2010/main" val="1127745022"/>
      </p:ext>
    </p:extLst>
  </p:cSld>
  <p:clrMapOvr>
    <a:masterClrMapping/>
  </p:clrMapOvr>
  <mc:AlternateContent xmlns:mc="http://schemas.openxmlformats.org/markup-compatibility/2006">
    <mc:Choice xmlns:p14="http://schemas.microsoft.com/office/powerpoint/2010/main" Requires="p14">
      <p:transition spd="med" p14:dur="700" advClick="0" advTm="15000">
        <p:fade/>
      </p:transition>
    </mc:Choice>
    <mc:Fallback>
      <p:transition spd="med"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06702"/>
            <a:ext cx="8534400" cy="3187698"/>
          </a:xfrm>
        </p:spPr>
        <p:txBody>
          <a:bodyPr>
            <a:normAutofit/>
          </a:bodyPr>
          <a:lstStyle/>
          <a:p>
            <a:r>
              <a:rPr lang="en-GB" sz="2000" dirty="0"/>
              <a:t>To enable you to pray </a:t>
            </a:r>
            <a:r>
              <a:rPr lang="en-GB" sz="2000" dirty="0" smtClean="0"/>
              <a:t>FOR CPAS, THEY </a:t>
            </a:r>
            <a:r>
              <a:rPr lang="en-GB" sz="2000" dirty="0"/>
              <a:t>produce a quarterly </a:t>
            </a:r>
            <a:r>
              <a:rPr lang="en-GB" sz="2000" i="1" dirty="0"/>
              <a:t>Prayer Diary</a:t>
            </a:r>
            <a:r>
              <a:rPr lang="en-GB" sz="2000" dirty="0"/>
              <a:t>, with daily prayer points about </a:t>
            </a:r>
            <a:r>
              <a:rPr lang="en-GB" sz="2000" dirty="0" smtClean="0"/>
              <a:t>THEIR </a:t>
            </a:r>
            <a:r>
              <a:rPr lang="en-GB" sz="2000" dirty="0"/>
              <a:t>work with churches and church leaders in the UK and the Republic of Ireland. </a:t>
            </a:r>
            <a:r>
              <a:rPr lang="en-GB" sz="2000" dirty="0" smtClean="0"/>
              <a:t/>
            </a:r>
            <a:br>
              <a:rPr lang="en-GB" sz="2000" dirty="0" smtClean="0"/>
            </a:br>
            <a:r>
              <a:rPr lang="en-GB" sz="2000" dirty="0"/>
              <a:t/>
            </a:r>
            <a:br>
              <a:rPr lang="en-GB" sz="2000" dirty="0"/>
            </a:br>
            <a:r>
              <a:rPr lang="en-GB" sz="2000" dirty="0" smtClean="0"/>
              <a:t>During </a:t>
            </a:r>
            <a:r>
              <a:rPr lang="en-GB" sz="2000" dirty="0"/>
              <a:t>the summer you can also download the </a:t>
            </a:r>
            <a:r>
              <a:rPr lang="en-GB" sz="2000" dirty="0">
                <a:hlinkClick r:id="rId2"/>
              </a:rPr>
              <a:t>Ventures and Falcon Camps prayer poster</a:t>
            </a:r>
            <a:r>
              <a:rPr lang="en-GB" sz="2000" dirty="0"/>
              <a:t>, </a:t>
            </a:r>
            <a:r>
              <a:rPr lang="en-GB" sz="2000" dirty="0" smtClean="0"/>
              <a:t/>
            </a:r>
            <a:br>
              <a:rPr lang="en-GB" sz="2000" dirty="0" smtClean="0"/>
            </a:br>
            <a:r>
              <a:rPr lang="en-GB" sz="2000" dirty="0"/>
              <a:t/>
            </a:r>
            <a:br>
              <a:rPr lang="en-GB" sz="2000" dirty="0"/>
            </a:br>
            <a:r>
              <a:rPr lang="en-GB" sz="2000" dirty="0" smtClean="0"/>
              <a:t>or </a:t>
            </a:r>
            <a:r>
              <a:rPr lang="en-GB" sz="2000" dirty="0"/>
              <a:t>request a copy by contacting </a:t>
            </a:r>
            <a:r>
              <a:rPr lang="en-GB" sz="2000" dirty="0">
                <a:hlinkClick r:id="rId3"/>
              </a:rPr>
              <a:t>ventures@cpas.org.uk</a:t>
            </a:r>
            <a:r>
              <a:rPr lang="en-GB" sz="2000" dirty="0"/>
              <a:t>.</a:t>
            </a:r>
            <a:br>
              <a:rPr lang="en-GB" sz="2000" dirty="0"/>
            </a:br>
            <a:endParaRPr lang="en-GB" sz="2000" dirty="0"/>
          </a:p>
        </p:txBody>
      </p:sp>
      <p:pic>
        <p:nvPicPr>
          <p:cNvPr id="5" name="Picture Placeholder 4"/>
          <p:cNvPicPr>
            <a:picLocks noGrp="1" noChangeAspect="1"/>
          </p:cNvPicPr>
          <p:nvPr>
            <p:ph type="pic" idx="13"/>
          </p:nvPr>
        </p:nvPicPr>
        <p:blipFill>
          <a:blip r:embed="rId4">
            <a:extLst>
              <a:ext uri="{28A0092B-C50C-407E-A947-70E740481C1C}">
                <a14:useLocalDpi xmlns:a14="http://schemas.microsoft.com/office/drawing/2010/main" val="0"/>
              </a:ext>
            </a:extLst>
          </a:blip>
          <a:srcRect t="20993" b="20993"/>
          <a:stretch>
            <a:fillRect/>
          </a:stretch>
        </p:blipFill>
        <p:spPr>
          <a:xfrm>
            <a:off x="-19451" y="0"/>
            <a:ext cx="7476416" cy="2349500"/>
          </a:xfrm>
        </p:spPr>
      </p:pic>
      <p:sp>
        <p:nvSpPr>
          <p:cNvPr id="4" name="Text Placeholder 3"/>
          <p:cNvSpPr>
            <a:spLocks noGrp="1"/>
          </p:cNvSpPr>
          <p:nvPr>
            <p:ph type="body" sz="quarter" idx="14"/>
          </p:nvPr>
        </p:nvSpPr>
        <p:spPr>
          <a:xfrm>
            <a:off x="7848600" y="2235201"/>
            <a:ext cx="4140200" cy="571500"/>
          </a:xfrm>
        </p:spPr>
        <p:txBody>
          <a:bodyPr>
            <a:normAutofit/>
          </a:bodyPr>
          <a:lstStyle/>
          <a:p>
            <a:r>
              <a:rPr lang="en-GB" sz="2400" b="1" dirty="0" smtClean="0"/>
              <a:t>FOR THE WORK OF CPAS</a:t>
            </a:r>
            <a:endParaRPr lang="en-GB" sz="2400" b="1" dirty="0"/>
          </a:p>
        </p:txBody>
      </p:sp>
    </p:spTree>
    <p:extLst>
      <p:ext uri="{BB962C8B-B14F-4D97-AF65-F5344CB8AC3E}">
        <p14:creationId xmlns:p14="http://schemas.microsoft.com/office/powerpoint/2010/main" val="3506090356"/>
      </p:ext>
    </p:extLst>
  </p:cSld>
  <p:clrMapOvr>
    <a:masterClrMapping/>
  </p:clrMapOvr>
  <mc:AlternateContent xmlns:mc="http://schemas.openxmlformats.org/markup-compatibility/2006">
    <mc:Choice xmlns:p14="http://schemas.microsoft.com/office/powerpoint/2010/main" Requires="p14">
      <p:transition spd="med" p14:dur="700" advClick="0" advTm="20000">
        <p:fade/>
      </p:transition>
    </mc:Choice>
    <mc:Fallback>
      <p:transition spd="med" advClick="0" advTm="20000">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48</TotalTime>
  <Words>412</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Trebuchet MS</vt:lpstr>
      <vt:lpstr>Wingdings 3</vt:lpstr>
      <vt:lpstr>Slice</vt:lpstr>
      <vt:lpstr>MISSION BEYOND UPDATE</vt:lpstr>
      <vt:lpstr>MISSION BEYOND STATEMENT</vt:lpstr>
      <vt:lpstr>CPAS (Church Pastoral Aid Society)</vt:lpstr>
      <vt:lpstr>Making disciples, developing leaders, growing churches…</vt:lpstr>
      <vt:lpstr>THE CPAS PROGRAMME INCLUDES:</vt:lpstr>
      <vt:lpstr>VENTURE HOLIDAYS… LIFE CHANGING HOLIDAYS FOR AGES 8-18</vt:lpstr>
      <vt:lpstr>GROWING CHURCHES</vt:lpstr>
      <vt:lpstr>THANK YOU ST. MARY’S…</vt:lpstr>
      <vt:lpstr>To enable you to pray FOR CPAS, THEY produce a quarterly Prayer Diary, with daily prayer points about THEIR work with churches and church leaders in the UK and the Republic of Ireland.   During the summer you can also download the Ventures and Falcon Camps prayer poster,   or request a copy by contacting ventures@cpas.org.uk.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BEYOND UPDATE</dc:title>
  <dc:creator>Helen Holland</dc:creator>
  <cp:lastModifiedBy>Helen Holland</cp:lastModifiedBy>
  <cp:revision>6</cp:revision>
  <dcterms:created xsi:type="dcterms:W3CDTF">2014-10-30T19:54:19Z</dcterms:created>
  <dcterms:modified xsi:type="dcterms:W3CDTF">2014-10-30T20:42:24Z</dcterms:modified>
</cp:coreProperties>
</file>