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spc="3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7" name="Rectangle 6"/>
          <p:cNvSpPr/>
          <p:nvPr/>
        </p:nvSpPr>
        <p:spPr>
          <a:xfrm>
            <a:off x="0" y="0"/>
            <a:ext cx="457200" cy="6858000"/>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Date Placeholder 7"/>
          <p:cNvSpPr>
            <a:spLocks noGrp="1"/>
          </p:cNvSpPr>
          <p:nvPr>
            <p:ph type="dt" sz="half" idx="10"/>
          </p:nvPr>
        </p:nvSpPr>
        <p:spPr/>
        <p:txBody>
          <a:bodyPr/>
          <a:lstStyle/>
          <a:p>
            <a:fld id="{726ED139-0480-4198-83E2-68CE0B25BC9B}" type="datetimeFigureOut">
              <a:rPr lang="en-US" dirty="0"/>
              <a:t>10/31/2014</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A97CE23-3B6A-482C-9BEA-F32A9EB44C40}" type="datetimeFigureOut">
              <a:rPr lang="en-US" dirty="0"/>
              <a:t>10/31/2014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
        <p:nvSpPr>
          <p:cNvPr id="7" name="Rectangle 6"/>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639C8FD-9717-4D78-9D01-4CBD0AC8CAE0}" type="datetimeFigureOut">
              <a:rPr lang="en-US" dirty="0"/>
              <a:t>10/31/2014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
        <p:nvSpPr>
          <p:cNvPr id="7" name="Rectangle 6"/>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082BD47-5F5E-4508-9DFC-0021F20B392D}" type="datetimeFigureOut">
              <a:rPr lang="en-US" dirty="0"/>
              <a:t>10/31/2014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
        <p:nvSpPr>
          <p:cNvPr id="8" name="Rectangle 7"/>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1"/>
            </a:lvl1pPr>
          </a:lstStyle>
          <a:p>
            <a:r>
              <a:rPr lang="en-US" smtClean="0"/>
              <a:t>Click to edit Master title style</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spc="30" baseline="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BB23E3-326B-4424-9A50-2CBB9CA4B2E5}" type="datetimeFigureOut">
              <a:rPr lang="en-US" dirty="0"/>
              <a:t>10/31/2014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
        <p:nvSpPr>
          <p:cNvPr id="8" name="Rectangle 7"/>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AA09F6F-C437-48B6-80BB-8E50899C06AF}" type="datetimeFigureOut">
              <a:rPr lang="en-US" dirty="0"/>
              <a:t>10/31/2014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
        <p:nvSpPr>
          <p:cNvPr id="8" name="Rectangle 7"/>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en-US" smtClean="0"/>
              <a:t>Click to edit Master text styles</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A776D14-B85F-4865-804C-5734F9C85CDD}" type="datetimeFigureOut">
              <a:rPr lang="en-US" dirty="0"/>
              <a:t>10/31/2014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
        <p:nvSpPr>
          <p:cNvPr id="11" name="Rectangle 10"/>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8956C38-6601-4688-9146-5E61D8B04598}" type="datetimeFigureOut">
              <a:rPr lang="en-US" dirty="0"/>
              <a:t>10/31/2014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
        <p:nvSpPr>
          <p:cNvPr id="7" name="Rectangle 6"/>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46061E-CDAE-49E3-92CB-288B639C3B6F}" type="datetimeFigureOut">
              <a:rPr lang="en-US" dirty="0"/>
              <a:t>10/31/2014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
        <p:nvSpPr>
          <p:cNvPr id="5" name="Rectangle 4"/>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2800" b="1" baseline="0"/>
            </a:lvl1pPr>
          </a:lstStyle>
          <a:p>
            <a:r>
              <a:rPr lang="en-US" smtClean="0"/>
              <a:t>Click to edit Master title style</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5E9851-4767-4B63-B36B-F772D06043F2}" type="datetimeFigureOut">
              <a:rPr lang="en-US" dirty="0"/>
              <a:t>10/31/2014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1">
                <a:solidFill>
                  <a:schemeClr val="bg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11292840" cy="512892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400" baseline="0">
                <a:solidFill>
                  <a:schemeClr val="bg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09A586-BE94-448D-BAE3-D5D323B9149F}" type="datetimeFigureOut">
              <a:rPr lang="en-US" dirty="0"/>
              <a:t>10/31/2014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294198"/>
            <a:ext cx="9692640" cy="1397124"/>
          </a:xfrm>
          <a:prstGeom prst="rect">
            <a:avLst/>
          </a:prstGeom>
        </p:spPr>
        <p:txBody>
          <a:bodyPr vert="horz" lIns="91440" tIns="27432"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accent1">
                    <a:lumMod val="40000"/>
                    <a:lumOff val="60000"/>
                  </a:schemeClr>
                </a:solidFill>
              </a:defRPr>
            </a:lvl1pPr>
          </a:lstStyle>
          <a:p>
            <a:fld id="{ADDEAF24-54CC-4408-99B3-A70A172EFF44}" type="datetimeFigureOut">
              <a:rPr lang="en-US" dirty="0"/>
              <a:t>10/31/2014</a:t>
            </a:fld>
            <a:endParaRPr lang="en-US" dirty="0"/>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accent1">
                    <a:lumMod val="40000"/>
                    <a:lumOff val="60000"/>
                  </a:schemeClr>
                </a:solidFill>
              </a:defRPr>
            </a:lvl1pPr>
          </a:lstStyle>
          <a:p>
            <a:endParaRPr lang="en-US" dirty="0"/>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accent1">
                    <a:lumMod val="60000"/>
                    <a:lumOff val="40000"/>
                  </a:schemeClr>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4400" b="1" kern="1200" spc="-50" baseline="0">
          <a:solidFill>
            <a:schemeClr val="accent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2000" kern="1200" spc="10" baseline="0">
          <a:solidFill>
            <a:schemeClr val="tx1">
              <a:lumMod val="65000"/>
              <a:lumOff val="35000"/>
            </a:schemeClr>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MISSION BEYOND UPDATE</a:t>
            </a:r>
            <a:endParaRPr lang="en-GB" dirty="0"/>
          </a:p>
        </p:txBody>
      </p:sp>
      <p:sp>
        <p:nvSpPr>
          <p:cNvPr id="3" name="Subtitle 2"/>
          <p:cNvSpPr>
            <a:spLocks noGrp="1"/>
          </p:cNvSpPr>
          <p:nvPr>
            <p:ph type="subTitle" idx="1"/>
          </p:nvPr>
        </p:nvSpPr>
        <p:spPr/>
        <p:txBody>
          <a:bodyPr>
            <a:normAutofit/>
          </a:bodyPr>
          <a:lstStyle/>
          <a:p>
            <a:r>
              <a:rPr lang="en-GB" sz="3600" dirty="0" smtClean="0"/>
              <a:t>HIGHLIGHTING THE WORK OF ONE OF OUR MISSION PARTNERS</a:t>
            </a:r>
            <a:endParaRPr lang="en-GB" sz="3600" dirty="0"/>
          </a:p>
        </p:txBody>
      </p:sp>
    </p:spTree>
    <p:extLst>
      <p:ext uri="{BB962C8B-B14F-4D97-AF65-F5344CB8AC3E}">
        <p14:creationId xmlns:p14="http://schemas.microsoft.com/office/powerpoint/2010/main" val="1850659333"/>
      </p:ext>
    </p:extLst>
  </p:cSld>
  <p:clrMapOvr>
    <a:masterClrMapping/>
  </p:clrMapOvr>
  <mc:AlternateContent xmlns:mc="http://schemas.openxmlformats.org/markup-compatibility/2006">
    <mc:Choice xmlns:p14="http://schemas.microsoft.com/office/powerpoint/2010/main" Requires="p14">
      <p:transition spd="med" p14:dur="700" advClick="0" advTm="6000">
        <p:fade/>
      </p:transition>
    </mc:Choice>
    <mc:Fallback>
      <p:transition spd="med" advClick="0" advTm="6000">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dirty="0" smtClean="0"/>
              <a:t>ST. MARY’S MISSION STATEMENT</a:t>
            </a:r>
            <a:endParaRPr lang="en-GB" sz="4000" dirty="0"/>
          </a:p>
        </p:txBody>
      </p:sp>
      <p:sp>
        <p:nvSpPr>
          <p:cNvPr id="3" name="Content Placeholder 2"/>
          <p:cNvSpPr>
            <a:spLocks noGrp="1"/>
          </p:cNvSpPr>
          <p:nvPr>
            <p:ph idx="1"/>
          </p:nvPr>
        </p:nvSpPr>
        <p:spPr/>
        <p:txBody>
          <a:bodyPr/>
          <a:lstStyle/>
          <a:p>
            <a:r>
              <a:rPr lang="en-GB" sz="4000" dirty="0">
                <a:latin typeface="Century Schoolbook" panose="02040604050505020304" pitchFamily="18" charset="0"/>
              </a:rPr>
              <a:t>To reach out to the lost and see them established as disciples</a:t>
            </a:r>
          </a:p>
          <a:p>
            <a:endParaRPr lang="en-GB" sz="4000" dirty="0">
              <a:latin typeface="Century Schoolbook" panose="02040604050505020304" pitchFamily="18" charset="0"/>
            </a:endParaRPr>
          </a:p>
          <a:p>
            <a:r>
              <a:rPr lang="en-GB" sz="4000" dirty="0">
                <a:latin typeface="Century Schoolbook" panose="02040604050505020304" pitchFamily="18" charset="0"/>
              </a:rPr>
              <a:t>To show God’s love in practical action as part of a Christ-centred gospel ministry</a:t>
            </a:r>
          </a:p>
          <a:p>
            <a:endParaRPr lang="en-GB" sz="2800" dirty="0">
              <a:latin typeface="Century Gothic" panose="020B0502020202020204" pitchFamily="34" charset="0"/>
            </a:endParaRPr>
          </a:p>
          <a:p>
            <a:endParaRPr lang="en-GB" dirty="0"/>
          </a:p>
        </p:txBody>
      </p:sp>
    </p:spTree>
    <p:extLst>
      <p:ext uri="{BB962C8B-B14F-4D97-AF65-F5344CB8AC3E}">
        <p14:creationId xmlns:p14="http://schemas.microsoft.com/office/powerpoint/2010/main" val="2608237827"/>
      </p:ext>
    </p:extLst>
  </p:cSld>
  <p:clrMapOvr>
    <a:masterClrMapping/>
  </p:clrMapOvr>
  <mc:AlternateContent xmlns:mc="http://schemas.openxmlformats.org/markup-compatibility/2006">
    <mc:Choice xmlns:p14="http://schemas.microsoft.com/office/powerpoint/2010/main" Requires="p14">
      <p:transition spd="med" p14:dur="700" advClick="0" advTm="10000">
        <p:fade/>
      </p:transition>
    </mc:Choice>
    <mc:Fallback>
      <p:transition spd="med" advClick="0" advTm="10000">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5" name="Content Placeholder 4"/>
          <p:cNvSpPr>
            <a:spLocks noGrp="1"/>
          </p:cNvSpPr>
          <p:nvPr>
            <p:ph idx="1"/>
          </p:nvPr>
        </p:nvSpPr>
        <p:spPr>
          <a:xfrm>
            <a:off x="1261872" y="2588654"/>
            <a:ext cx="8595360" cy="3591483"/>
          </a:xfrm>
        </p:spPr>
        <p:txBody>
          <a:bodyPr>
            <a:normAutofit/>
          </a:bodyPr>
          <a:lstStyle/>
          <a:p>
            <a:r>
              <a:rPr lang="en-GB" sz="4000" dirty="0"/>
              <a:t>Millions of men, women and children are trapped in slavery. Through our programs we secure freedom, uphold justice and restore lives. B</a:t>
            </a:r>
            <a:r>
              <a:rPr lang="en-GB" sz="4000" dirty="0" smtClean="0"/>
              <a:t>e </a:t>
            </a:r>
            <a:r>
              <a:rPr lang="en-GB" sz="4000" dirty="0"/>
              <a:t>the difference between freedom and slavery.</a:t>
            </a:r>
          </a:p>
        </p:txBody>
      </p:sp>
      <p:pic>
        <p:nvPicPr>
          <p:cNvPr id="6" name="Content Placeholder 3"/>
          <p:cNvPicPr>
            <a:picLocks noGrp="1" noChangeAspect="1"/>
          </p:cNvPicPr>
          <p:nvPr>
            <p:ph idx="1"/>
          </p:nvPr>
        </p:nvPicPr>
        <p:blipFill>
          <a:blip r:embed="rId2"/>
          <a:stretch>
            <a:fillRect/>
          </a:stretch>
        </p:blipFill>
        <p:spPr>
          <a:xfrm>
            <a:off x="1261872" y="294198"/>
            <a:ext cx="9692639" cy="1397124"/>
          </a:xfrm>
          <a:prstGeom prst="rect">
            <a:avLst/>
          </a:prstGeom>
        </p:spPr>
      </p:pic>
    </p:spTree>
    <p:extLst>
      <p:ext uri="{BB962C8B-B14F-4D97-AF65-F5344CB8AC3E}">
        <p14:creationId xmlns:p14="http://schemas.microsoft.com/office/powerpoint/2010/main" val="3490323416"/>
      </p:ext>
    </p:extLst>
  </p:cSld>
  <p:clrMapOvr>
    <a:masterClrMapping/>
  </p:clrMapOvr>
  <mc:AlternateContent xmlns:mc="http://schemas.openxmlformats.org/markup-compatibility/2006">
    <mc:Choice xmlns:p14="http://schemas.microsoft.com/office/powerpoint/2010/main" Requires="p14">
      <p:transition spd="med" p14:dur="700" advClick="0" advTm="10000">
        <p:fade/>
      </p:transition>
    </mc:Choice>
    <mc:Fallback>
      <p:transition spd="med" advClick="0" advTm="10000">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H4J DO:</a:t>
            </a:r>
            <a:endParaRPr lang="en-GB" dirty="0"/>
          </a:p>
        </p:txBody>
      </p:sp>
      <p:sp>
        <p:nvSpPr>
          <p:cNvPr id="3" name="Text Placeholder 2"/>
          <p:cNvSpPr>
            <a:spLocks noGrp="1"/>
          </p:cNvSpPr>
          <p:nvPr>
            <p:ph type="body" idx="1"/>
          </p:nvPr>
        </p:nvSpPr>
        <p:spPr/>
        <p:txBody>
          <a:bodyPr/>
          <a:lstStyle/>
          <a:p>
            <a:r>
              <a:rPr lang="en-GB" dirty="0" smtClean="0"/>
              <a:t>A PRACTICAL APPROACH TO ENDING SLAVERY</a:t>
            </a:r>
            <a:endParaRPr lang="en-GB" dirty="0"/>
          </a:p>
        </p:txBody>
      </p:sp>
      <p:sp>
        <p:nvSpPr>
          <p:cNvPr id="4" name="Content Placeholder 3"/>
          <p:cNvSpPr>
            <a:spLocks noGrp="1"/>
          </p:cNvSpPr>
          <p:nvPr>
            <p:ph sz="half" idx="2"/>
          </p:nvPr>
        </p:nvSpPr>
        <p:spPr/>
        <p:txBody>
          <a:bodyPr>
            <a:normAutofit/>
          </a:bodyPr>
          <a:lstStyle/>
          <a:p>
            <a:r>
              <a:rPr lang="en-GB" sz="2400" dirty="0"/>
              <a:t>We use the word ‘rescue’ when the intervention of our specialist staff directly removes a victim of human trafficking from a situation of </a:t>
            </a:r>
            <a:r>
              <a:rPr lang="en-GB" sz="2400" dirty="0" smtClean="0"/>
              <a:t>exploitation</a:t>
            </a:r>
            <a:endParaRPr lang="en-GB" sz="2400" dirty="0"/>
          </a:p>
        </p:txBody>
      </p:sp>
      <p:sp>
        <p:nvSpPr>
          <p:cNvPr id="5" name="Text Placeholder 4"/>
          <p:cNvSpPr>
            <a:spLocks noGrp="1"/>
          </p:cNvSpPr>
          <p:nvPr>
            <p:ph type="body" sz="quarter" idx="3"/>
          </p:nvPr>
        </p:nvSpPr>
        <p:spPr>
          <a:xfrm>
            <a:off x="6126480" y="566670"/>
            <a:ext cx="4480560" cy="2735329"/>
          </a:xfrm>
        </p:spPr>
        <p:txBody>
          <a:bodyPr>
            <a:normAutofit/>
          </a:bodyPr>
          <a:lstStyle/>
          <a:p>
            <a:r>
              <a:rPr lang="en-GB" sz="2400" dirty="0" err="1"/>
              <a:t>Liya</a:t>
            </a:r>
            <a:r>
              <a:rPr lang="en-GB" sz="2400" dirty="0"/>
              <a:t> was 14 when her family life went downhill and she was tricked into working at a Cambodian brothel. She was treated, she said, as if she wasn’t human. She was a slave.</a:t>
            </a:r>
          </a:p>
        </p:txBody>
      </p:sp>
      <p:pic>
        <p:nvPicPr>
          <p:cNvPr id="7" name="Content Placeholder 6"/>
          <p:cNvPicPr>
            <a:picLocks noGrp="1" noChangeAspect="1"/>
          </p:cNvPicPr>
          <p:nvPr>
            <p:ph sz="quarter" idx="4"/>
          </p:nvPr>
        </p:nvPicPr>
        <p:blipFill>
          <a:blip r:embed="rId2">
            <a:extLst>
              <a:ext uri="{28A0092B-C50C-407E-A947-70E740481C1C}">
                <a14:useLocalDpi xmlns:a14="http://schemas.microsoft.com/office/drawing/2010/main" val="0"/>
              </a:ext>
            </a:extLst>
          </a:blip>
          <a:stretch>
            <a:fillRect/>
          </a:stretch>
        </p:blipFill>
        <p:spPr>
          <a:xfrm>
            <a:off x="7748017" y="3302000"/>
            <a:ext cx="3556000" cy="3556000"/>
          </a:xfrm>
        </p:spPr>
      </p:pic>
    </p:spTree>
    <p:extLst>
      <p:ext uri="{BB962C8B-B14F-4D97-AF65-F5344CB8AC3E}">
        <p14:creationId xmlns:p14="http://schemas.microsoft.com/office/powerpoint/2010/main" val="614616198"/>
      </p:ext>
    </p:extLst>
  </p:cSld>
  <p:clrMapOvr>
    <a:masterClrMapping/>
  </p:clrMapOvr>
  <mc:AlternateContent xmlns:mc="http://schemas.openxmlformats.org/markup-compatibility/2006">
    <mc:Choice xmlns:p14="http://schemas.microsoft.com/office/powerpoint/2010/main" Requires="p14">
      <p:transition spd="med" p14:dur="700" advClick="0" advTm="15000">
        <p:fade/>
      </p:transition>
    </mc:Choice>
    <mc:Fallback>
      <p:transition spd="med" advClick="0" advTm="15000">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3182389" cy="6858000"/>
          </a:xfrm>
        </p:spPr>
        <p:txBody>
          <a:bodyPr>
            <a:normAutofit/>
          </a:bodyPr>
          <a:lstStyle/>
          <a:p>
            <a:pPr lvl="0"/>
            <a:r>
              <a:rPr lang="en-US" altLang="en-US" b="0" i="1" dirty="0">
                <a:solidFill>
                  <a:schemeClr val="tx1"/>
                </a:solidFill>
                <a:latin typeface="Century Schoolbook" panose="02040604050505020304" pitchFamily="18" charset="0"/>
              </a:rPr>
              <a:t>When I was brought to Hope for Justice on the first day I felt so excited and happy.</a:t>
            </a:r>
            <a:br>
              <a:rPr lang="en-US" altLang="en-US" b="0" i="1" dirty="0">
                <a:solidFill>
                  <a:schemeClr val="tx1"/>
                </a:solidFill>
                <a:latin typeface="Century Schoolbook" panose="02040604050505020304" pitchFamily="18" charset="0"/>
              </a:rPr>
            </a:br>
            <a:endParaRPr lang="en-GB" dirty="0">
              <a:latin typeface="Century Schoolbook" panose="02040604050505020304" pitchFamily="18" charset="0"/>
            </a:endParaRPr>
          </a:p>
        </p:txBody>
      </p:sp>
      <p:sp>
        <p:nvSpPr>
          <p:cNvPr id="4" name="Text Placeholder 3"/>
          <p:cNvSpPr>
            <a:spLocks noGrp="1"/>
          </p:cNvSpPr>
          <p:nvPr>
            <p:ph type="body" sz="half" idx="2"/>
          </p:nvPr>
        </p:nvSpPr>
        <p:spPr>
          <a:xfrm flipV="1">
            <a:off x="167425" y="5514066"/>
            <a:ext cx="45719" cy="45719"/>
          </a:xfrm>
        </p:spPr>
        <p:txBody>
          <a:bodyPr>
            <a:normAutofit fontScale="25000" lnSpcReduction="20000"/>
          </a:bodyPr>
          <a:lstStyle/>
          <a:p>
            <a:endParaRPr lang="en-GB" dirty="0"/>
          </a:p>
        </p:txBody>
      </p:sp>
      <p:sp>
        <p:nvSpPr>
          <p:cNvPr id="5" name="Rectangle 1"/>
          <p:cNvSpPr>
            <a:spLocks noGrp="1" noChangeArrowheads="1"/>
          </p:cNvSpPr>
          <p:nvPr>
            <p:ph idx="1"/>
          </p:nvPr>
        </p:nvSpPr>
        <p:spPr bwMode="auto">
          <a:xfrm>
            <a:off x="3182389" y="260622"/>
            <a:ext cx="7841925" cy="6524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200" b="1" u="none" strike="noStrike" cap="none" normalizeH="0" baseline="0" dirty="0" smtClean="0">
                <a:ln>
                  <a:noFill/>
                </a:ln>
                <a:solidFill>
                  <a:schemeClr val="tx1"/>
                </a:solidFill>
                <a:effectLst/>
                <a:latin typeface="Century Schoolbook" panose="02040604050505020304" pitchFamily="18" charset="0"/>
              </a:rPr>
              <a:t>After </a:t>
            </a:r>
            <a:r>
              <a:rPr kumimoji="0" lang="en-US" altLang="en-US" sz="2200" b="1" u="none" strike="noStrike" cap="none" normalizeH="0" baseline="0" dirty="0" err="1" smtClean="0">
                <a:ln>
                  <a:noFill/>
                </a:ln>
                <a:solidFill>
                  <a:schemeClr val="tx1"/>
                </a:solidFill>
                <a:effectLst/>
                <a:latin typeface="Century Schoolbook" panose="02040604050505020304" pitchFamily="18" charset="0"/>
              </a:rPr>
              <a:t>Liya</a:t>
            </a:r>
            <a:r>
              <a:rPr kumimoji="0" lang="en-US" altLang="en-US" sz="2200" b="1" u="none" strike="noStrike" cap="none" normalizeH="0" baseline="0" dirty="0" smtClean="0">
                <a:ln>
                  <a:noFill/>
                </a:ln>
                <a:solidFill>
                  <a:schemeClr val="tx1"/>
                </a:solidFill>
                <a:effectLst/>
                <a:latin typeface="Century Schoolbook" panose="02040604050505020304" pitchFamily="18" charset="0"/>
              </a:rPr>
              <a:t> was rescued by the police she was referred to Hope for Justice and began her rehabilitation program.</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200" b="1" u="none" strike="noStrike" cap="none" normalizeH="0" baseline="0" dirty="0" smtClean="0">
              <a:ln>
                <a:noFill/>
              </a:ln>
              <a:solidFill>
                <a:schemeClr val="tx1"/>
              </a:solidFill>
              <a:effectLst/>
              <a:latin typeface="Century Schoolbook" panose="020406040505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200" b="1" u="none" strike="noStrike" cap="none" normalizeH="0" baseline="0" dirty="0" smtClean="0">
                <a:ln>
                  <a:noFill/>
                </a:ln>
                <a:solidFill>
                  <a:schemeClr val="tx1"/>
                </a:solidFill>
                <a:effectLst/>
                <a:latin typeface="Century Schoolbook" panose="02040604050505020304" pitchFamily="18" charset="0"/>
              </a:rPr>
              <a:t>She worked through her trauma and began healing from the pain of her past. She began to discover a new dream for her future.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200" b="1" u="none" strike="noStrike" cap="none" normalizeH="0" baseline="0" dirty="0" smtClean="0">
              <a:ln>
                <a:noFill/>
              </a:ln>
              <a:solidFill>
                <a:schemeClr val="tx1"/>
              </a:solidFill>
              <a:effectLst/>
              <a:latin typeface="Century Schoolbook" panose="020406040505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200" b="1" u="none" strike="noStrike" cap="none" normalizeH="0" baseline="0" dirty="0" smtClean="0">
                <a:ln>
                  <a:noFill/>
                </a:ln>
                <a:solidFill>
                  <a:schemeClr val="tx1"/>
                </a:solidFill>
                <a:effectLst/>
                <a:latin typeface="Century Schoolbook" panose="02040604050505020304" pitchFamily="18" charset="0"/>
              </a:rPr>
              <a:t>“The atmosphere was like a family which made me feel warm. I wanted others to know that this is the best place that can wake you up from the bad dream and help you return to a good life. I want girls who come here in future to learn from my example”.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200" b="1" u="none" strike="noStrike" cap="none" normalizeH="0" baseline="0" dirty="0" smtClean="0">
              <a:ln>
                <a:noFill/>
              </a:ln>
              <a:solidFill>
                <a:schemeClr val="tx1"/>
              </a:solidFill>
              <a:effectLst/>
              <a:latin typeface="Century Schoolbook" panose="020406040505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200" b="1" u="none" strike="noStrike" cap="none" normalizeH="0" baseline="0" dirty="0" err="1" smtClean="0">
                <a:ln>
                  <a:noFill/>
                </a:ln>
                <a:solidFill>
                  <a:schemeClr val="tx1"/>
                </a:solidFill>
                <a:effectLst/>
                <a:latin typeface="Century Schoolbook" panose="02040604050505020304" pitchFamily="18" charset="0"/>
              </a:rPr>
              <a:t>Liya</a:t>
            </a:r>
            <a:r>
              <a:rPr kumimoji="0" lang="en-US" altLang="en-US" sz="2200" b="1" u="none" strike="noStrike" cap="none" normalizeH="0" baseline="0" dirty="0" smtClean="0">
                <a:ln>
                  <a:noFill/>
                </a:ln>
                <a:solidFill>
                  <a:schemeClr val="tx1"/>
                </a:solidFill>
                <a:effectLst/>
                <a:latin typeface="Century Schoolbook" panose="02040604050505020304" pitchFamily="18" charset="0"/>
              </a:rPr>
              <a:t> graduated from the Hope for Justice program, became a licensed yoga instructor and now works with ‘at-risk’ children. She is now happily married, and she has a young baby.</a:t>
            </a:r>
          </a:p>
        </p:txBody>
      </p:sp>
      <p:pic>
        <p:nvPicPr>
          <p:cNvPr id="6" name="Content Placeholder 6"/>
          <p:cNvPicPr>
            <a:picLocks noGrp="1" noChangeAspect="1"/>
          </p:cNvPicPr>
          <p:nvPr>
            <p:ph sz="quarter" idx="4"/>
          </p:nvPr>
        </p:nvPicPr>
        <p:blipFill>
          <a:blip r:embed="rId2">
            <a:extLst>
              <a:ext uri="{28A0092B-C50C-407E-A947-70E740481C1C}">
                <a14:useLocalDpi xmlns:a14="http://schemas.microsoft.com/office/drawing/2010/main" val="0"/>
              </a:ext>
            </a:extLst>
          </a:blip>
          <a:stretch>
            <a:fillRect/>
          </a:stretch>
        </p:blipFill>
        <p:spPr>
          <a:xfrm>
            <a:off x="-1" y="0"/>
            <a:ext cx="3014964" cy="3556000"/>
          </a:xfrm>
        </p:spPr>
      </p:pic>
    </p:spTree>
    <p:extLst>
      <p:ext uri="{BB962C8B-B14F-4D97-AF65-F5344CB8AC3E}">
        <p14:creationId xmlns:p14="http://schemas.microsoft.com/office/powerpoint/2010/main" val="2792324364"/>
      </p:ext>
    </p:extLst>
  </p:cSld>
  <p:clrMapOvr>
    <a:masterClrMapping/>
  </p:clrMapOvr>
  <mc:AlternateContent xmlns:mc="http://schemas.openxmlformats.org/markup-compatibility/2006">
    <mc:Choice xmlns:p14="http://schemas.microsoft.com/office/powerpoint/2010/main" Requires="p14">
      <p:transition spd="med" p14:dur="700" advClick="0" advTm="25000">
        <p:fade/>
      </p:transition>
    </mc:Choice>
    <mc:Fallback>
      <p:transition spd="med" advClick="0" advTm="25000">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1872" y="294198"/>
            <a:ext cx="9692640" cy="1534602"/>
          </a:xfrm>
        </p:spPr>
        <p:txBody>
          <a:bodyPr>
            <a:normAutofit fontScale="90000"/>
          </a:bodyPr>
          <a:lstStyle/>
          <a:p>
            <a:r>
              <a:rPr lang="en-GB" dirty="0" smtClean="0"/>
              <a:t>HUMAN TRAFFICKING.  IT’S MODERN DAY SLAVERY AND IT’S HAPPENING HERE</a:t>
            </a:r>
            <a:endParaRPr lang="en-GB" dirty="0"/>
          </a:p>
        </p:txBody>
      </p:sp>
      <p:sp>
        <p:nvSpPr>
          <p:cNvPr id="3" name="Content Placeholder 2"/>
          <p:cNvSpPr>
            <a:spLocks noGrp="1"/>
          </p:cNvSpPr>
          <p:nvPr>
            <p:ph sz="half" idx="1"/>
          </p:nvPr>
        </p:nvSpPr>
        <p:spPr>
          <a:xfrm>
            <a:off x="1261872" y="2176530"/>
            <a:ext cx="4480560" cy="4378816"/>
          </a:xfrm>
        </p:spPr>
        <p:txBody>
          <a:bodyPr>
            <a:normAutofit lnSpcReduction="10000"/>
          </a:bodyPr>
          <a:lstStyle/>
          <a:p>
            <a:r>
              <a:rPr lang="en-GB" sz="4400" dirty="0" smtClean="0"/>
              <a:t>29.8 MILLION SLAVES ESTIMATED IN THE WORLD </a:t>
            </a:r>
            <a:r>
              <a:rPr lang="en-GB" sz="7200" b="1" dirty="0" smtClean="0"/>
              <a:t>TODAY!</a:t>
            </a:r>
            <a:endParaRPr lang="en-GB" sz="7200" b="1" dirty="0"/>
          </a:p>
        </p:txBody>
      </p:sp>
      <p:sp>
        <p:nvSpPr>
          <p:cNvPr id="4" name="Content Placeholder 3"/>
          <p:cNvSpPr>
            <a:spLocks noGrp="1"/>
          </p:cNvSpPr>
          <p:nvPr>
            <p:ph sz="half" idx="2"/>
          </p:nvPr>
        </p:nvSpPr>
        <p:spPr>
          <a:xfrm>
            <a:off x="6126480" y="2176530"/>
            <a:ext cx="4480560" cy="4003607"/>
          </a:xfrm>
        </p:spPr>
        <p:txBody>
          <a:bodyPr>
            <a:normAutofit lnSpcReduction="10000"/>
          </a:bodyPr>
          <a:lstStyle/>
          <a:p>
            <a:r>
              <a:rPr lang="en-GB" sz="4400" dirty="0" smtClean="0"/>
              <a:t>$31.6 BILLION PROFIT MADE FROM FORCED LABOUR </a:t>
            </a:r>
            <a:r>
              <a:rPr lang="en-GB" sz="7200" b="1" dirty="0" smtClean="0"/>
              <a:t>TODAY!</a:t>
            </a:r>
            <a:endParaRPr lang="en-GB" sz="7200" b="1" dirty="0"/>
          </a:p>
        </p:txBody>
      </p:sp>
    </p:spTree>
    <p:extLst>
      <p:ext uri="{BB962C8B-B14F-4D97-AF65-F5344CB8AC3E}">
        <p14:creationId xmlns:p14="http://schemas.microsoft.com/office/powerpoint/2010/main" val="3067984488"/>
      </p:ext>
    </p:extLst>
  </p:cSld>
  <p:clrMapOvr>
    <a:masterClrMapping/>
  </p:clrMapOvr>
  <mc:AlternateContent xmlns:mc="http://schemas.openxmlformats.org/markup-compatibility/2006">
    <mc:Choice xmlns:p14="http://schemas.microsoft.com/office/powerpoint/2010/main" Requires="p14">
      <p:transition spd="med" p14:dur="700" advClick="0" advTm="10000">
        <p:fade/>
      </p:transition>
    </mc:Choice>
    <mc:Fallback>
      <p:transition spd="med" advClick="0" advTm="10000">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1872" y="294198"/>
            <a:ext cx="9692640" cy="1045205"/>
          </a:xfrm>
        </p:spPr>
        <p:txBody>
          <a:bodyPr/>
          <a:lstStyle/>
          <a:p>
            <a:r>
              <a:rPr lang="en-GB" dirty="0" smtClean="0"/>
              <a:t>WAKE UP CALL!</a:t>
            </a:r>
            <a:endParaRPr lang="en-GB" dirty="0"/>
          </a:p>
        </p:txBody>
      </p:sp>
      <p:sp>
        <p:nvSpPr>
          <p:cNvPr id="3" name="Text Placeholder 2"/>
          <p:cNvSpPr>
            <a:spLocks noGrp="1"/>
          </p:cNvSpPr>
          <p:nvPr>
            <p:ph type="body" idx="1"/>
          </p:nvPr>
        </p:nvSpPr>
        <p:spPr>
          <a:xfrm flipV="1">
            <a:off x="1261872" y="1689510"/>
            <a:ext cx="45719" cy="45719"/>
          </a:xfrm>
        </p:spPr>
        <p:txBody>
          <a:bodyPr>
            <a:normAutofit fontScale="25000" lnSpcReduction="20000"/>
          </a:bodyPr>
          <a:lstStyle/>
          <a:p>
            <a:endParaRPr lang="en-GB" dirty="0"/>
          </a:p>
        </p:txBody>
      </p:sp>
      <p:sp>
        <p:nvSpPr>
          <p:cNvPr id="4" name="Content Placeholder 3"/>
          <p:cNvSpPr>
            <a:spLocks noGrp="1"/>
          </p:cNvSpPr>
          <p:nvPr>
            <p:ph sz="half" idx="2"/>
          </p:nvPr>
        </p:nvSpPr>
        <p:spPr>
          <a:xfrm>
            <a:off x="1261871" y="1689510"/>
            <a:ext cx="5332111" cy="5168490"/>
          </a:xfrm>
        </p:spPr>
        <p:txBody>
          <a:bodyPr>
            <a:normAutofit fontScale="92500" lnSpcReduction="20000"/>
          </a:bodyPr>
          <a:lstStyle/>
          <a:p>
            <a:r>
              <a:rPr lang="en-GB" i="1" dirty="0"/>
              <a:t>“</a:t>
            </a:r>
            <a:r>
              <a:rPr lang="en-GB" sz="3000" i="1" dirty="0"/>
              <a:t>Trafficking in human beings is one of the greatest scandals and tragedies of our age. I am encouraged to see that Hope for Justice is drawing so many together to speak out and act against this injustice… the world urgently needs to wake up to the scale of human trafficking that is modern day slavery.”</a:t>
            </a:r>
            <a:endParaRPr lang="en-GB" sz="3000" dirty="0"/>
          </a:p>
          <a:p>
            <a:r>
              <a:rPr lang="en-GB" sz="3000" b="1" dirty="0"/>
              <a:t>Most Reverend Justin </a:t>
            </a:r>
            <a:r>
              <a:rPr lang="en-GB" sz="3000" b="1" dirty="0" err="1"/>
              <a:t>Welby</a:t>
            </a:r>
            <a:r>
              <a:rPr lang="en-GB" sz="3000" dirty="0"/>
              <a:t>, Archbishop of Canterbury</a:t>
            </a:r>
          </a:p>
          <a:p>
            <a:endParaRPr lang="en-GB" dirty="0"/>
          </a:p>
        </p:txBody>
      </p:sp>
      <p:sp>
        <p:nvSpPr>
          <p:cNvPr id="5" name="Text Placeholder 4"/>
          <p:cNvSpPr>
            <a:spLocks noGrp="1"/>
          </p:cNvSpPr>
          <p:nvPr>
            <p:ph type="body" sz="quarter" idx="3"/>
          </p:nvPr>
        </p:nvSpPr>
        <p:spPr>
          <a:xfrm flipV="1">
            <a:off x="6126480" y="1667936"/>
            <a:ext cx="4009193" cy="45719"/>
          </a:xfrm>
        </p:spPr>
        <p:txBody>
          <a:bodyPr>
            <a:normAutofit fontScale="25000" lnSpcReduction="20000"/>
          </a:bodyPr>
          <a:lstStyle/>
          <a:p>
            <a:endParaRPr lang="en-GB"/>
          </a:p>
        </p:txBody>
      </p:sp>
      <p:pic>
        <p:nvPicPr>
          <p:cNvPr id="11" name="Content Placeholder 10"/>
          <p:cNvPicPr>
            <a:picLocks noGrp="1" noChangeAspect="1"/>
          </p:cNvPicPr>
          <p:nvPr>
            <p:ph sz="quarter" idx="4"/>
          </p:nvPr>
        </p:nvPicPr>
        <p:blipFill>
          <a:blip r:embed="rId2">
            <a:extLst>
              <a:ext uri="{28A0092B-C50C-407E-A947-70E740481C1C}">
                <a14:useLocalDpi xmlns:a14="http://schemas.microsoft.com/office/drawing/2010/main" val="0"/>
              </a:ext>
            </a:extLst>
          </a:blip>
          <a:stretch>
            <a:fillRect/>
          </a:stretch>
        </p:blipFill>
        <p:spPr bwMode="auto">
          <a:xfrm>
            <a:off x="6744666" y="680398"/>
            <a:ext cx="3391007" cy="50957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5093219"/>
      </p:ext>
    </p:extLst>
  </p:cSld>
  <p:clrMapOvr>
    <a:masterClrMapping/>
  </p:clrMapOvr>
  <mc:AlternateContent xmlns:mc="http://schemas.openxmlformats.org/markup-compatibility/2006">
    <mc:Choice xmlns:p14="http://schemas.microsoft.com/office/powerpoint/2010/main" Requires="p14">
      <p:transition spd="med" p14:dur="700" advClick="0" advTm="20000">
        <p:fade/>
      </p:transition>
    </mc:Choice>
    <mc:Fallback>
      <p:transition spd="med" advClick="0" advTm="20000">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1872" y="294198"/>
            <a:ext cx="9692640" cy="748991"/>
          </a:xfrm>
        </p:spPr>
        <p:txBody>
          <a:bodyPr/>
          <a:lstStyle/>
          <a:p>
            <a:r>
              <a:rPr lang="en-GB" dirty="0" smtClean="0"/>
              <a:t>THANK YOU ST. MARY’S</a:t>
            </a:r>
            <a:endParaRPr lang="en-GB" dirty="0"/>
          </a:p>
        </p:txBody>
      </p:sp>
      <p:sp>
        <p:nvSpPr>
          <p:cNvPr id="3" name="Content Placeholder 2"/>
          <p:cNvSpPr>
            <a:spLocks noGrp="1"/>
          </p:cNvSpPr>
          <p:nvPr>
            <p:ph idx="1"/>
          </p:nvPr>
        </p:nvSpPr>
        <p:spPr>
          <a:xfrm>
            <a:off x="1261872" y="1287888"/>
            <a:ext cx="8595360" cy="4892250"/>
          </a:xfrm>
        </p:spPr>
        <p:txBody>
          <a:bodyPr>
            <a:noAutofit/>
          </a:bodyPr>
          <a:lstStyle/>
          <a:p>
            <a:r>
              <a:rPr lang="en-GB" sz="2800" dirty="0" smtClean="0"/>
              <a:t>THROUGH YOUR DONATIONS, GIVEN THROUGH MISSION BEYOND, WE ARE HELPING TO END SLAVERY IN THE 21</a:t>
            </a:r>
            <a:r>
              <a:rPr lang="en-GB" sz="2800" baseline="30000" dirty="0" smtClean="0"/>
              <a:t>ST</a:t>
            </a:r>
            <a:r>
              <a:rPr lang="en-GB" sz="2800" dirty="0" smtClean="0"/>
              <a:t> CENTURY.</a:t>
            </a:r>
          </a:p>
          <a:p>
            <a:r>
              <a:rPr lang="en-GB" sz="2800" dirty="0" smtClean="0"/>
              <a:t>YOU ARE ON THE FRONT-LINE WITH HOPE FOR JUSTICE! FIGHTING FOR FREEDOM OF SLAVES, SEX-WORKERS AND FORCED LABOUR WORKERS.</a:t>
            </a:r>
          </a:p>
          <a:p>
            <a:r>
              <a:rPr lang="en-GB" sz="2800" dirty="0" smtClean="0"/>
              <a:t>IF YOU WANT MORE INFORMATION, ASK ONE OF THE MISSION BEYOND TEAM AND/OR CHECK OUT hopeforjustice.org </a:t>
            </a:r>
            <a:endParaRPr lang="en-GB" sz="2800" dirty="0"/>
          </a:p>
        </p:txBody>
      </p:sp>
    </p:spTree>
    <p:extLst>
      <p:ext uri="{BB962C8B-B14F-4D97-AF65-F5344CB8AC3E}">
        <p14:creationId xmlns:p14="http://schemas.microsoft.com/office/powerpoint/2010/main" val="3059713774"/>
      </p:ext>
    </p:extLst>
  </p:cSld>
  <p:clrMapOvr>
    <a:masterClrMapping/>
  </p:clrMapOvr>
  <mc:AlternateContent xmlns:mc="http://schemas.openxmlformats.org/markup-compatibility/2006">
    <mc:Choice xmlns:p14="http://schemas.microsoft.com/office/powerpoint/2010/main" Requires="p14">
      <p:transition spd="med" p14:dur="700" advClick="0" advTm="15000">
        <p:fade/>
      </p:transition>
    </mc:Choice>
    <mc:Fallback>
      <p:transition spd="med" advClick="0" advTm="15000">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PRAYER POINTS:</a:t>
            </a:r>
            <a:endParaRPr lang="en-GB" dirty="0"/>
          </a:p>
        </p:txBody>
      </p:sp>
      <p:sp>
        <p:nvSpPr>
          <p:cNvPr id="3" name="Content Placeholder 2"/>
          <p:cNvSpPr>
            <a:spLocks noGrp="1"/>
          </p:cNvSpPr>
          <p:nvPr>
            <p:ph idx="1"/>
          </p:nvPr>
        </p:nvSpPr>
        <p:spPr/>
        <p:txBody>
          <a:bodyPr>
            <a:normAutofit lnSpcReduction="10000"/>
          </a:bodyPr>
          <a:lstStyle/>
          <a:p>
            <a:r>
              <a:rPr lang="en-GB" sz="2400" dirty="0" smtClean="0"/>
              <a:t>FOR THE VICTIMS OF TRAFFICKING TO BE RESCUED AND HELPED TO RE-BUILD THEIR LIVES</a:t>
            </a:r>
          </a:p>
          <a:p>
            <a:r>
              <a:rPr lang="en-GB" sz="2400" dirty="0" smtClean="0"/>
              <a:t>FOR PERPETRATORS TO BE CAUGHT, AND DEALT WITH APPROPRIATELY IN THE JUSTICE SYSTEM</a:t>
            </a:r>
          </a:p>
          <a:p>
            <a:r>
              <a:rPr lang="en-GB" sz="2400" dirty="0" smtClean="0"/>
              <a:t>FOR US TO KEEP OUR EYES, HEARTS AND CONSCIENCE OPEN.</a:t>
            </a:r>
          </a:p>
          <a:p>
            <a:r>
              <a:rPr lang="en-GB" sz="2400" dirty="0" smtClean="0"/>
              <a:t>TO CHALLENGE SHOPS AND STORES AS TO WHERE THEIR GOODS ARE MANUFACTURED</a:t>
            </a:r>
            <a:r>
              <a:rPr lang="en-GB" dirty="0" smtClean="0"/>
              <a:t>.</a:t>
            </a:r>
          </a:p>
          <a:p>
            <a:r>
              <a:rPr lang="en-GB" sz="2400" dirty="0" smtClean="0"/>
              <a:t>FOR GOD TO BE GLORIFIED THROUGH HOPE FOR JUSTICE</a:t>
            </a:r>
            <a:endParaRPr lang="en-GB" sz="2400" dirty="0"/>
          </a:p>
        </p:txBody>
      </p:sp>
    </p:spTree>
    <p:extLst>
      <p:ext uri="{BB962C8B-B14F-4D97-AF65-F5344CB8AC3E}">
        <p14:creationId xmlns:p14="http://schemas.microsoft.com/office/powerpoint/2010/main" val="1656604844"/>
      </p:ext>
    </p:extLst>
  </p:cSld>
  <p:clrMapOvr>
    <a:masterClrMapping/>
  </p:clrMapOvr>
  <mc:AlternateContent xmlns:mc="http://schemas.openxmlformats.org/markup-compatibility/2006">
    <mc:Choice xmlns:p14="http://schemas.microsoft.com/office/powerpoint/2010/main" Requires="p14">
      <p:transition spd="med" p14:dur="700" advClick="0" advTm="20000">
        <p:fade/>
      </p:transition>
    </mc:Choice>
    <mc:Fallback>
      <p:transition spd="med" advClick="0" advTm="20000">
        <p:fade/>
      </p:transition>
    </mc:Fallback>
  </mc:AlternateContent>
  <p:timing>
    <p:tnLst>
      <p:par>
        <p:cTn id="1" dur="indefinite" restart="never" nodeType="tmRoot"/>
      </p:par>
    </p:tnLst>
  </p:timing>
</p:sld>
</file>

<file path=ppt/theme/theme1.xml><?xml version="1.0" encoding="utf-8"?>
<a:theme xmlns:a="http://schemas.openxmlformats.org/drawingml/2006/main" name="View">
  <a:themeElements>
    <a:clrScheme name="View">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3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7B713C7F-58B7-4AE9-B361-B13EB9EC4C0C}"/>
    </a:ext>
  </a:extLst>
</a:theme>
</file>

<file path=docProps/app.xml><?xml version="1.0" encoding="utf-8"?>
<Properties xmlns="http://schemas.openxmlformats.org/officeDocument/2006/extended-properties" xmlns:vt="http://schemas.openxmlformats.org/officeDocument/2006/docPropsVTypes">
  <Template>TC103457515[[fn=View]]</Template>
  <TotalTime>53</TotalTime>
  <Words>479</Words>
  <Application>Microsoft Office PowerPoint</Application>
  <PresentationFormat>Widescreen</PresentationFormat>
  <Paragraphs>35</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Century Gothic</vt:lpstr>
      <vt:lpstr>Century Schoolbook</vt:lpstr>
      <vt:lpstr>Wingdings 2</vt:lpstr>
      <vt:lpstr>View</vt:lpstr>
      <vt:lpstr>MISSION BEYOND UPDATE</vt:lpstr>
      <vt:lpstr>ST. MARY’S MISSION STATEMENT</vt:lpstr>
      <vt:lpstr>PowerPoint Presentation</vt:lpstr>
      <vt:lpstr>WHAT H4J DO:</vt:lpstr>
      <vt:lpstr>When I was brought to Hope for Justice on the first day I felt so excited and happy. </vt:lpstr>
      <vt:lpstr>HUMAN TRAFFICKING.  IT’S MODERN DAY SLAVERY AND IT’S HAPPENING HERE</vt:lpstr>
      <vt:lpstr>WAKE UP CALL!</vt:lpstr>
      <vt:lpstr>THANK YOU ST. MARY’S</vt:lpstr>
      <vt:lpstr>PRAYER POINTS: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MISSION BEYOND UPDATE</dc:title>
  <dc:creator>Helen Holland</dc:creator>
  <cp:lastModifiedBy>Helen Holland</cp:lastModifiedBy>
  <cp:revision>6</cp:revision>
  <dcterms:created xsi:type="dcterms:W3CDTF">2014-10-31T09:20:48Z</dcterms:created>
  <dcterms:modified xsi:type="dcterms:W3CDTF">2014-10-31T10:14:18Z</dcterms:modified>
</cp:coreProperties>
</file>