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11/1/2014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11/1/2014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11/1/2014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11/1/2014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80828-6983-48AD-9E27-CBD3696F837E}" type="datetimeFigureOut">
              <a:rPr lang="en-US" dirty="0"/>
              <a:t>11/1/2014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EFB91-0324-450E-B17F-36DC0ECCE413}" type="datetimeFigureOut">
              <a:rPr lang="en-US" dirty="0"/>
              <a:t>11/1/2014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11/1/2014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MISSION BEYOND UPDATE</a:t>
            </a:r>
            <a:endParaRPr lang="en-GB" dirty="0"/>
          </a:p>
        </p:txBody>
      </p:sp>
      <p:sp>
        <p:nvSpPr>
          <p:cNvPr id="3" name="Subtitle 2"/>
          <p:cNvSpPr>
            <a:spLocks noGrp="1"/>
          </p:cNvSpPr>
          <p:nvPr>
            <p:ph type="subTitle" idx="1"/>
          </p:nvPr>
        </p:nvSpPr>
        <p:spPr/>
        <p:txBody>
          <a:bodyPr>
            <a:normAutofit/>
          </a:bodyPr>
          <a:lstStyle/>
          <a:p>
            <a:r>
              <a:rPr lang="en-GB" sz="3200" dirty="0" smtClean="0"/>
              <a:t>HIGHLIGHTING THE WORK OF ONE OF OUR MISSION PARTNERS</a:t>
            </a:r>
            <a:endParaRPr lang="en-GB" sz="3200" dirty="0"/>
          </a:p>
        </p:txBody>
      </p:sp>
    </p:spTree>
    <p:extLst>
      <p:ext uri="{BB962C8B-B14F-4D97-AF65-F5344CB8AC3E}">
        <p14:creationId xmlns:p14="http://schemas.microsoft.com/office/powerpoint/2010/main" val="2253502479"/>
      </p:ext>
    </p:extLst>
  </p:cSld>
  <p:clrMapOvr>
    <a:masterClrMapping/>
  </p:clrMapOvr>
  <mc:AlternateContent xmlns:mc="http://schemas.openxmlformats.org/markup-compatibility/2006">
    <mc:Choice xmlns:p14="http://schemas.microsoft.com/office/powerpoint/2010/main" Requires="p14">
      <p:transition spd="med" p14:dur="700" advClick="0" advTm="6000">
        <p:fade/>
      </p:transition>
    </mc:Choice>
    <mc:Fallback>
      <p:transition spd="med" advClick="0" advTm="6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smtClean="0"/>
              <a:t>YOUR DONATIONS, GIVEN THROUGH MISSION BEYOND, ARE HELPING THE AMAZING WORK OF THE LEPROSY MISSION…</a:t>
            </a:r>
            <a:endParaRPr lang="en-GB" sz="4400" dirty="0"/>
          </a:p>
        </p:txBody>
      </p:sp>
      <p:sp>
        <p:nvSpPr>
          <p:cNvPr id="3" name="Text Placeholder 2"/>
          <p:cNvSpPr>
            <a:spLocks noGrp="1"/>
          </p:cNvSpPr>
          <p:nvPr>
            <p:ph type="body" idx="1"/>
          </p:nvPr>
        </p:nvSpPr>
        <p:spPr>
          <a:xfrm>
            <a:off x="0" y="5020056"/>
            <a:ext cx="12192000" cy="1837944"/>
          </a:xfrm>
        </p:spPr>
        <p:txBody>
          <a:bodyPr>
            <a:normAutofit/>
          </a:bodyPr>
          <a:lstStyle/>
          <a:p>
            <a:r>
              <a:rPr lang="en-GB" sz="8000" dirty="0" smtClean="0"/>
              <a:t>THANK YOU ST. MARY’S….</a:t>
            </a:r>
            <a:endParaRPr lang="en-GB" sz="8000" dirty="0"/>
          </a:p>
        </p:txBody>
      </p:sp>
    </p:spTree>
    <p:extLst>
      <p:ext uri="{BB962C8B-B14F-4D97-AF65-F5344CB8AC3E}">
        <p14:creationId xmlns:p14="http://schemas.microsoft.com/office/powerpoint/2010/main" val="127813824"/>
      </p:ext>
    </p:extLst>
  </p:cSld>
  <p:clrMapOvr>
    <a:masterClrMapping/>
  </p:clrMapOvr>
  <mc:AlternateContent xmlns:mc="http://schemas.openxmlformats.org/markup-compatibility/2006">
    <mc:Choice xmlns:p14="http://schemas.microsoft.com/office/powerpoint/2010/main" Requires="p14">
      <p:transition spd="med" p14:dur="700" advTm="10000">
        <p:fade/>
      </p:transition>
    </mc:Choice>
    <mc:Fallback>
      <p:transition spd="med" advTm="10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ST. MARY’S MISSION STATEMENT</a:t>
            </a:r>
            <a:endParaRPr lang="en-GB" sz="4000" dirty="0"/>
          </a:p>
        </p:txBody>
      </p:sp>
      <p:sp>
        <p:nvSpPr>
          <p:cNvPr id="3" name="Content Placeholder 2"/>
          <p:cNvSpPr>
            <a:spLocks noGrp="1"/>
          </p:cNvSpPr>
          <p:nvPr>
            <p:ph idx="1"/>
          </p:nvPr>
        </p:nvSpPr>
        <p:spPr/>
        <p:txBody>
          <a:bodyPr>
            <a:noAutofit/>
          </a:bodyPr>
          <a:lstStyle/>
          <a:p>
            <a:r>
              <a:rPr lang="en-GB" sz="4800" dirty="0"/>
              <a:t>To reach out to the lost and see them established as disciples</a:t>
            </a:r>
          </a:p>
          <a:p>
            <a:endParaRPr lang="en-GB" sz="4800" dirty="0"/>
          </a:p>
          <a:p>
            <a:r>
              <a:rPr lang="en-GB" sz="4800" dirty="0"/>
              <a:t>To show God’s love in practical action as part of a Christ-centred gospel ministry</a:t>
            </a:r>
          </a:p>
          <a:p>
            <a:endParaRPr lang="en-GB" sz="4800" dirty="0">
              <a:latin typeface="Century Gothic" panose="020B0502020202020204" pitchFamily="34" charset="0"/>
            </a:endParaRPr>
          </a:p>
          <a:p>
            <a:endParaRPr lang="en-GB" sz="4800" dirty="0"/>
          </a:p>
        </p:txBody>
      </p:sp>
    </p:spTree>
    <p:extLst>
      <p:ext uri="{BB962C8B-B14F-4D97-AF65-F5344CB8AC3E}">
        <p14:creationId xmlns:p14="http://schemas.microsoft.com/office/powerpoint/2010/main" val="472439053"/>
      </p:ext>
    </p:extLst>
  </p:cSld>
  <p:clrMapOvr>
    <a:masterClrMapping/>
  </p:clrMapOvr>
  <mc:AlternateContent xmlns:mc="http://schemas.openxmlformats.org/markup-compatibility/2006">
    <mc:Choice xmlns:p14="http://schemas.microsoft.com/office/powerpoint/2010/main" Requires="p14">
      <p:transition spd="med" p14:dur="700" advTm="10000">
        <p:fade/>
      </p:transition>
    </mc:Choice>
    <mc:Fallback>
      <p:transition spd="med" advTm="10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en-GB" sz="6000" dirty="0" smtClean="0"/>
              <a:t>THE LEPROSY MISSION</a:t>
            </a:r>
            <a:endParaRPr lang="en-GB" sz="6000" dirty="0"/>
          </a:p>
        </p:txBody>
      </p:sp>
      <p:pic>
        <p:nvPicPr>
          <p:cNvPr id="8" name="Picture 7"/>
          <p:cNvPicPr>
            <a:picLocks noChangeAspect="1"/>
          </p:cNvPicPr>
          <p:nvPr/>
        </p:nvPicPr>
        <p:blipFill>
          <a:blip r:embed="rId2"/>
          <a:stretch>
            <a:fillRect/>
          </a:stretch>
        </p:blipFill>
        <p:spPr>
          <a:xfrm>
            <a:off x="4500146" y="360609"/>
            <a:ext cx="2699144" cy="3618002"/>
          </a:xfrm>
          <a:prstGeom prst="rect">
            <a:avLst/>
          </a:prstGeom>
        </p:spPr>
      </p:pic>
      <p:sp>
        <p:nvSpPr>
          <p:cNvPr id="5" name="AutoShape 4" descr="data:image/jpeg;base64,/9j/4AAQSkZJRgABAQAAAQABAAD/2wCEAAkGBxQQEBUUEhQVFhQWGB8XGRgUFRwdHhQdGxwYIBkYHxsgHCggGyYlGxwaIzEhKCkrLi46GiAzODMsNywvLisBCgoKDg0OGxAQGywkICY0LCwsLCwsLCw0LCwsLywsLCwsLCwsLCwsLCwsLCwsLCwsLCwsLCwsLCwsLCwsLCwsLP/AABEIAGoA4gMBEQACEQEDEQH/xAAbAAEAAQUBAAAAAAAAAAAAAAAABgEDBAUHAv/EAEcQAAIBAwMBBQQFCAcGBwAAAAECAwAEEQUSITEGE0FRYQcicYEUMlJTkRcjM0KhorHRNGJygpLB8SRDc7Lh8BUWNURUo9L/xAAaAQEAAwEBAQAAAAAAAAAAAAAAAQIDBAUG/8QAMhEAAgIBBAECBAQEBwAAAAAAAAECAxEEEiExQRNRBRQiMhVhcYEzQqGxIyQ0wdHh8P/aAAwDAQACEQMRAD8A7jQCgFAKAUAoBQCgFAKAUAoBQCgFAKAUAoBQCgFAKAUAoBQCgFAKAUAoBQCgFAKAUAoBQCgFAKAUAoBQCgFAKAUAoBQCgFAKAUAoBQCgFAKAUAoBQCgFAKAUAoBQCgFAKAUAoBQCgFAKAUAoBQCgFAKAUAoBQCgFAKAUAoClAQrtp7QY7B+6jTvZsZYbsKnlk+fpVXLB36XQyuW58IsdkfaVFeOIp1EMjHCndlXPlk9D6eNFLJbU/D5VLdHlE8FWPOK0AoBQGNqN8lvE0srbUQZY46CrQi5PCIlJRWWR78oen/8AyB/hb+Vb/J3exh81X7lD29tWkgSLfIJ5O6DKMBWyvXOPtDpmnys0m34HzMMpIlVcx0CgK0Br7TWYZZ5IEfMsX11wfdz61d1yjFSfTKKyMm4rs2FULigKUAoBQCgFAKArQCgFAKAUAoBQFm6l2IzYztUtjzwM4oTFZeDins2slv8AUnluMOQDKVbo7E+XiBnp8Kziss9/WzdNKjDg23ta7Kxwot1AmzLbZAg90Z+q/H1eeM+oqZL2MPh2pcn6c3+hn9lvahD3ccd0HVwApl6q2PE+Iopmeo+HTTcoc/kdIgmWRQyMGVhkMpyCPMGrnltNPDLlCClAeJoldSrAMp6gjIPyom1yQ1k5zr1jENfs0EaBDESVCjB/S9R0NejVOXy0nk4LIR+YisHj2jx9zead9HjXcJCVQYUM26PAPlk45ppcSrnuZGpW2cdqM6y7SX1vqMVtfLDtnBKmIH3OvGc88jHPmKpKiqVTnXngurrI2KM/Jrp+215cGeW1a2jhhJCpKRvm28kgEjqOmMeVXWlrjhTzl/0KvUzllxxhE37Ja4L+0ScDaTkMv2WBwR/n86476vTm4nXTZ6kdxGOyX/reo/3a6r/9PA5qf48zN7Z9qZILiK0tu6WaQbmkmOFjXnB69Tg1np6FKLnLpexpfc4yUI9ms0/tvOgu4Z+5eeCFpo5IuUkCjODg+o6EVpLSxe2Uc4fBktVJbk+0YEHanVfogvsQPb5JZApBADFSeueo681o9PRv9PnJVX3bN/g2V/25neWzWzjjf6VEWCyZGHGQRuB6Lg545xWcdLBRk5vovLUzbWzyL/tJfwdzaMsL307EgqDsjTnBPmeGPoB41EKKpZnztQldbHEP5mXdO7TXltfJaagsbd8MxyRDHPOBj4jHzFJUVyr31+CVdZCeyZi6Z2nv76WU2zWqCNyogkzvYDxPOfmKmdFdcVuz+pELrJt4wbvTO0Uw1OSyuQgygkhKgjcMZIPPPj/hNZSpj6Ssj+5rG2XqbJfsXNE16W51G6iUJ9Gt8IDg7mfjPOccHPh5VWyqMK4vyyYWSlY14RKa5zoFAKAUAoCA9vvaB9CbuLcK8+PeZuViz048T6eHjVZSwejpND6q3z4RDYe3ep2zLJOrGN/1ZoiisPJWwMft+FV3NHc9Fp58RfP5GJdWz27rqOnFu5LZOBk27H60Tgfq+vTHyqH7ovGUZr0bu/7kz9nOtXeoSTG4Aa3Iwcp7u49FXPXjr18KtF5ODW1V0pKHZte0fs6tblCYkEEvVWQYBPky9CP21LijKjX21vl5RB+x/aSXSLk2l2CId2CD/uiejr/VPU/j51VNpnfqdPHUw9WHZ2lHDAEEEHkEdCPOtDwsY4Z6oBQEG12xlbXrOVY3MaxEM4U7VP53gnoOo/Gu2qcVp5RzycdkX68Xgp26sZZNQ01443dUly7KpIQbk5J8OhqNPOKqmmxfBuyLRTtZp8smr2DrG7RqCHYKSqZJ6noKmiajTJN8kXQcrYsiFvoQsJpYrrTZLtS2YpYlLceA44Hz5BzXXK31Ypxnj3OeMPTk1KOTp/ZG2WO0QLb/AEbcSxiJyVJPn6gA15l8sz5efzPQpWI9YISl3cWOq3ky2VxMkpAUohxxjnOMGu3ELKYxcksHInKu2Tx2Yvaixmu5YdQNjI6AGOW2cHdhS2GwOeQ2enUDwq9E4wi6t36MpbGUpKzH7F6GCE2t48WmyWoFrIBJLkFiQcqFP8aq3JTinPPJZqLhJqODWaNqtxLpK2NvaSu0m5e+2/m9rOSSG6eOOTxzWtlcI3epKX7GVc5Sq9NI3MPZuW1v9KQI7pDGwkkVSVVm7wnJ6Dk+NYu+M65/mbxqcJxRsO3GmTxX9vqFvEZu6G1415bHvDIHU8Ow/Cs9NOMq3VJ4yWvhJWKxcmEq3GqajBcm2lggtRuAlXa0jDnAB8yFFXeympwzlspiVtiljhGq7RwPeupg025t73eCZNu1B5ksPdPxrSpqtPdNOJSxb5fTFpki9pFm8UEF6hHf2pXJ+0GwD8eT09TWGkkpSdb6ZtqYuMVNdo2vs300w2Ku/wClnYzP/fOVH+HFZauadmF0uDTSxxDL7ZKq5jpFAKAUBQ0BwvX1On60ZZ4+8jMnegEfWVvEZ4JU/wAKyfDPoKf8bTbIPk6tqU1rf2DuzB7dkLFh1XA6jyYHwrTho8eCsqtSXDOa+x2aQXkkagtCyZkyOBj6hPgCeR/pVIHq/ElH01J9nVdX1KDT7cySYSNegUdSegAHia04R49dc7ZbV2U7Pa9DfRd5A2RnDA/WQ+RHhUJ5F1E6pYkaX2hdkRqEO9ABcRg7D9sfYPx8PI1Elk6NHqnTLD6ZF/ZV2rZH+g3GRziItwVI6xHP7PmKiL8HXr9MmvVh+51arnjgnFAWbW6SVd0bq65xlGBGfLIqXFrshNPoXN0kQzI6oOmXYAfiaKLfQbS7MZ9ZgE6wGVO+cblTPJHPP7D+FW9Oe3djgrvjnbnkz6oXFQDBv9Ygt3jSWVEeU4QMcFjwOPmQPnWka5SWUuikpxi8NmdVC5r+0Ni1xaTwoQGkjZAT0BYEDNaVTUJqTM7IboNGH2K0h7KyjgkKlk3ZK9OWYj9hq2osVk3JFaK3XDazeVibDFAMUAxQEI1HsteXsoW7uIzarJv7uNMFwD7qk/srrjfXXH6VyckqZzf1Pgm0agAAcAcD0rkzk6ksHqhIoBQCgKGgOO+1TtEt3KlpAgkKNy4GWL9O7T/Pz6VnJ5Pb+H0OuLsk8E19n3ZZrG0ZJjuaU7nTqq8Y2jz46mrJHBrNSrbMx8G5tLO10+NtgjhQncxLAZ9SSanhGEpWXPnk5X7Ue0iXssMFs4kRecr0eRjhQPPA/wCaqSeeD2Ph+ndMXOawzWW9zPoV/tDK4wveKp4dT4EeDDnH/WoX0s2lGGrqz17HeYn3KG8wDz61ofOtYeDjXtesFtr2KeI7XkUuQPBkIw/zyPwqklzk9z4dN2VOMujrei3Rmt4pGGGdFYj1I5q54tsds2kX7v8ARv8A2T/A1aH3Iyl0zi/s61d9PKSP/RLhzG58IpFxhj5ZBHPl8K9jV1xs4X3I8rTWOvl9Mue0bVHv3d4z/sls4jB8JJG6keeB/wB81GkhGtYf3MnUzdjyukSz6VbjV7WNrcGb6OrCfefdG1+NnQ8AjPrXJtn6Mmnxno6d0fVisc4PcHbi4uGka0sWmhjcoW71QxI64Xr0x50emhFfXLDJWolKX0rgytU7YTC6a2tLXv5EUM+6QIFyM4GevhVYaaOzfN4Raeolu2xWWa7tHqcbzacbqy/PSSAANIQYDvQeAw4yQcdOKtVCSjLZLhf1KWzWY7lyZ2r9tJPpL21jbG5kjGZDuCqvpn/v51ENNHbvslhFp6h7tsFk82nb9ZLS4lMLJNbD34WOPHHXHnnw8KiWkamlnh+RHUpxbxyjCufaJMsS3AsZPoxxukZsdfsjHIz0PQ1daOLbju5KvVvG7bwT2zuFljWRfquoYfAjIrikmng7IvKyXqgkUAoClAKhArUgUAoBQEd7f6k9tp80kfD42gj9XccZ+WaiTwjp0lanakyFexnQo2El03vOrd2gP6nAJb4nOPl61WC8nf8AE7pLFa6Ol6tfrbwSTP8AVjUsfXHhVjyq4Oc1FHENH0m6124kkeQDaQWZslU3Zwir6AfwrNJs9+yyrSRSSN3rGiWuhqsm8z3hB7pXxtjP3m0eXhk1ZpRMK7rdW9uMR8lfZr2Ra6k+m3eWXduQP/vW+8PoD0/6CkV5ZGu1SrXpVnSu0WuRWMDSyngcKvi7eCirN4PKpplbLbE5HoenT69fNNPkQqRvI6Ko5EK+uOp9SfKqLLZ7VtkNJVsj3/7k7dGgUAAYAGAB4CtDwG8ni7/Rv/ZP8DVo9orL7Wc69nGjJd6PLBMCFeVuccqcJhhnxBru1VrhcpR9ji01SnU4yK9vtESz0dIIQSFkXJxyxJ5Y48TTT2uy5ykL6lCpRRanbbr9qT0FqCePJJasudNJfmVf8eL/ACNJrF5bLIJ9KkuI7p3GYAjYYk85Ujj4c/Kta1NrbbjHuVnhPdXnPsbPtncWTyPIXmt9QjUDMasBKwUEDpgjPGcjp41nQrEscOLLXbX9XUjE1K4nlbRXuQe9MwzkYJHfR7SR4Erg1aKhH1FHopLfLY5GfpmpLpGo3gu1cJM29JApIYZJxx8cfKqTh69Udj6NIS9GyW5dms7p7iDVb0RskUy7Y9ykF/eXkDx6D8a03KLrhnoz2uSnPHZIu0Kn/wAtqMHPdReH9Zawqa+ab/U3sX+XJf2W/oVv/wAJf4CuS7+Izpp+xG1rM0FAKAUAoBQCgFAKAw9X05LqB4ZPqSKVPp6j4UZeubhJSXg412c1GTQ9QeGfPdMQrnHBH6ko/Hn5+VZrhnuXVx1dO+PZ0z2gwNNpk4j5Ozdx+sBgnHyq76PJ0clG6O4ifsRvo+7nhyBJvEmPtLtAyPgR+0VWB3fFYPdGXgjHb+3aHVS92GeJ2Vxg43RAjKA+GORj19aq++Tq0clLT4r7/wBzt2mzRvCjQ47oqCm3pjHGK1PAsUlJqXZBfa52cmuUSeHL9yDujHXB5LqPEjx9KpJZPR+HaiFcnGXnyWPZX2thMS2bqsUg+oRwJvP+95+dIst8Q0s9zsXKOlVc8o8yOFBLEAAZJPQAdTREGDp2r20x2wTROcZxG6njzwKvKEo/cVjOL4RnsoPUZ+NUyWwWLuWOJGlkwqopZmI+qqgknz4GalZfCIlhcs9RIjYdQvIyGxyQfGjb6CS7PbwqTkqCfUCibJwixqE8cMbSy4CRjcWIztA8emamKbeERJxSyy6VWRQSAwPIyPP41HKJwme9gxjAx5Y4qMsY8DYMYwMeVM+RgsW99GzSKrcxHa4xjaSoYfukGrOL4z5IUkJNSiWNZDIgjbG1yw2tu+rg9DnwootvA3LGS61wocIWG9gSFzyQMZIHpkfjUYfZOVnB5ubtItu843sEX1Zug+dEmw2kXs1BJWgFAKAUAoDA13Vo7OB5pThUHh1Y+Cj1Jo2aVVSskoxODzamupX3e30vdRHrgE7UHSNcD9vxNY5y+T6JVuirbWss6xH7QdNVQom90DAHdv0HGPq1puR4z0OoznByrU76KzvxcadIGTO8DBG3J96MggcH/P0qjfPB7Fdc7adlq5Oo6zYxa5pqyRYD43Rk/qOOqH58Grv6keRVOWkuw+iGezvtiLAvbXhZIwSVyCTEw+shA5wev+tVi8HdrNJ62LK+Sc/lG077/wD+t/8A81bcjg+Qv9jmvbk2Er/SLGYLITlowrLk5+upx7p9KpLHg9TSq+K2WrgmPs47efSMW10fz3RH+9A8D/W/jVoyycWu0Wz64df2Jxrf9Fn/AOE//Ka1h9yPJn9rInbzzRaU7iSAMtsChhXDqdo5bJOfwrqajK3GH+5z/UoN5R71y/nse92zPITbGXMgB7t1dVLqABgANnb09341WEYzxx5E5Sgu/Br9ZnaMXEK3bzxtp80hDspIbbgNkAYBHQeHNXSTSeMcmc3jKzngpresyIrNBJKpt0i3fnI1jBIU7dhG6TIP8qmutfzY5yTKb8Gde3k5jv5xPIv0aT82i7dvEcTEMCPeBz08Mmq7YpxWO0WUpPc89GB2iunnt9QeS5ePuj3aQgqFKlEIypGWLliM58OKvXFRlFJd+TOcnKMssk2uX/dWkKgyB5Skad0yqxJHTe3uqMDr+Fc9cczf5HROWII0GkajcS7YTO6kXrQl9yu2wQ79pcDaSCSN2OOPKtpwguV7ZMYzk+M+S9NezLItq1w6xm7MRmyN+zuVkVN2MAljt3Y6cVCjHG7HOOizlLO3Pk2HYtR3t8O8MoE4XecEtiNBgkAAkdM+lU1D4i8Y4LUL7lnyaRbTvydPP/tjO3wBH+zn5CTj+xWudq9T3x/2Zbd30ex7j1nvVe5JcHZDaJ3RUN3jYaUBm91eSFJPTb51DhhqH6slTyt37FLW9lY93Kxbur6ELudXZdy7ipdQA2D+HSonGK5XlCMpPvwxpGo3s7pKrH3pnR1eaPuwoLqFEeN4ZcA9cnB8DVpwrisf8kRlZJki7IXTkSRTNI08ZXvN7qyncOGQqAAp67eornuS7XR0Ut9PskdYmwoBQCgNdr+jR3sDQzAlW8QcFSOhHwqGsmlVsq5bokMHsktvvpv3f5VXYjv/ABS32Q/JJbffTfu/ypsQ/FLfZD8klt99N+7/ACpsQ/FLfZEz0HR4rKBYYQQq88nJYnqT6k1ZLBwW2yslukaPtJ2Atr6XvWLxyH6xQj3/ACJBHX1qHFM6KdbZUtq5RqPySW33037v8qbEb/ilvsh+SS2++m/d/lUbEPxS32RsNC9nFtaTrMGkdk5UORgHwPA5qVFIyu19lkdrJkyAggjIPBB8at0cGDCh0W3TO2CJdw2nCAZHkeORV3ZJ9sqq4rpF29tN6tt2iQoVV2UNtz6eIzjjxqFLHZMo5Ro9H7L93K0kxibKGMRwwiNMMcuSuTuLcDk+FbWXbltX9TKFOHlm2uNEt5G3PBEzbduWQE7fs5x0rJWTSwmaOqDeWjJNnHtZdi7X+sMDDcAc+fAA+VV3MttRj3Oi28j73hiZ8bdzICcdMZx5VZWSSwmVdcW8tF+7sY5U7uSNXT7LKCOOnBqFJp5TJcU1ho8W2mQxfo4kXDbvdUD3sbd3x28Zo5yfbChFdIrc6dFIrLJGjK5ywZQQx45PnwB+FFOS5TDhF9o9WdhHCCIo0QHqEUDOBgdPSkpOXbEYqPR7W2QOXCqHYAFgBkgdAT41GXjBO1dll9MhMZiMSGNiSUKjaSTkkjp1qd8s5yRsjjGCltpMEYwkUagEHCqByv1T8h0o5yfLZChFdI8/+DW/e993Mfe/b2Dd0x1xnpxU+pLGM8D045zjkvWVjHACsUaoCckIoGT58VEpOXbJjFR6MiqlhQCgFAKApQFaAUBSgK0AoBQCgFAKAUBSgK0AoBQCgFAKAUAoBQCgFAKAUAoBQCgFAKAUAoBQCgFAKAUAoBQCgFAKAUAoBQCgFAKAUAoBQCgFAKAUAoD/2Q=="/>
          <p:cNvSpPr>
            <a:spLocks noGrp="1" noChangeAspect="1" noChangeArrowheads="1"/>
          </p:cNvSpPr>
          <p:nvPr>
            <p:ph type="title"/>
          </p:nvPr>
        </p:nvSpPr>
        <p:spPr bwMode="auto">
          <a:xfrm>
            <a:off x="4654693" y="360609"/>
            <a:ext cx="2434107" cy="361896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430045422"/>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LEPROSY MISSION ARE:</a:t>
            </a:r>
            <a:endParaRPr lang="en-GB" dirty="0"/>
          </a:p>
        </p:txBody>
      </p:sp>
      <p:sp>
        <p:nvSpPr>
          <p:cNvPr id="3" name="Content Placeholder 2"/>
          <p:cNvSpPr>
            <a:spLocks noGrp="1"/>
          </p:cNvSpPr>
          <p:nvPr>
            <p:ph idx="1"/>
          </p:nvPr>
        </p:nvSpPr>
        <p:spPr/>
        <p:txBody>
          <a:bodyPr/>
          <a:lstStyle/>
          <a:p>
            <a:r>
              <a:rPr lang="en-GB" dirty="0" smtClean="0"/>
              <a:t> </a:t>
            </a:r>
            <a:r>
              <a:rPr lang="en-GB" sz="3600" dirty="0"/>
              <a:t>an international Christian development organisation that diagnoses, treats and offers specialist care, including reconstructive surgery, to leprosy patients. </a:t>
            </a:r>
            <a:r>
              <a:rPr lang="en-GB" sz="3600" dirty="0" smtClean="0"/>
              <a:t>Their </a:t>
            </a:r>
            <a:r>
              <a:rPr lang="en-GB" sz="3600" dirty="0"/>
              <a:t>aim is to transform and empower the lives of people affected by leprosy.</a:t>
            </a:r>
          </a:p>
        </p:txBody>
      </p:sp>
    </p:spTree>
    <p:extLst>
      <p:ext uri="{BB962C8B-B14F-4D97-AF65-F5344CB8AC3E}">
        <p14:creationId xmlns:p14="http://schemas.microsoft.com/office/powerpoint/2010/main" val="3992015356"/>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640" y="101600"/>
            <a:ext cx="3200400" cy="584200"/>
          </a:xfrm>
        </p:spPr>
        <p:txBody>
          <a:bodyPr>
            <a:normAutofit fontScale="90000"/>
          </a:bodyPr>
          <a:lstStyle/>
          <a:p>
            <a:r>
              <a:rPr lang="en-GB" sz="5400" dirty="0" smtClean="0"/>
              <a:t>STIGMA</a:t>
            </a:r>
            <a:endParaRPr lang="en-GB" sz="5400" dirty="0"/>
          </a:p>
        </p:txBody>
      </p:sp>
      <p:sp>
        <p:nvSpPr>
          <p:cNvPr id="3" name="Content Placeholder 2"/>
          <p:cNvSpPr>
            <a:spLocks noGrp="1"/>
          </p:cNvSpPr>
          <p:nvPr>
            <p:ph idx="1"/>
          </p:nvPr>
        </p:nvSpPr>
        <p:spPr/>
        <p:txBody>
          <a:bodyPr>
            <a:noAutofit/>
          </a:bodyPr>
          <a:lstStyle/>
          <a:p>
            <a:r>
              <a:rPr lang="en-GB" sz="3200" dirty="0"/>
              <a:t>Widely believed to be the world's oldest disease, leprosy is also one of the world's most stigmatised. A specialist approach is required to educate, encourage and empower people to stand up for their human rights. Age-old stigma surrounding leprosy sees entire families robbed of their job opportunities, education, marriage prospects and their dreams shattered. </a:t>
            </a:r>
          </a:p>
        </p:txBody>
      </p:sp>
      <p:sp>
        <p:nvSpPr>
          <p:cNvPr id="4" name="Text Placeholder 3"/>
          <p:cNvSpPr>
            <a:spLocks noGrp="1"/>
          </p:cNvSpPr>
          <p:nvPr>
            <p:ph type="body" sz="half" idx="2"/>
          </p:nvPr>
        </p:nvSpPr>
        <p:spPr>
          <a:xfrm>
            <a:off x="8549640" y="685800"/>
            <a:ext cx="3200400" cy="5569857"/>
          </a:xfrm>
        </p:spPr>
        <p:txBody>
          <a:bodyPr>
            <a:noAutofit/>
          </a:bodyPr>
          <a:lstStyle/>
          <a:p>
            <a:r>
              <a:rPr lang="en-GB" sz="2400" b="1" dirty="0"/>
              <a:t>2,253 people living in leprosy-affected communities in </a:t>
            </a:r>
            <a:br>
              <a:rPr lang="en-GB" sz="2400" b="1" dirty="0"/>
            </a:br>
            <a:r>
              <a:rPr lang="en-GB" sz="2400" b="1" dirty="0"/>
              <a:t>Niger accessed clean </a:t>
            </a:r>
            <a:r>
              <a:rPr lang="en-GB" sz="2400" b="1" dirty="0" smtClean="0"/>
              <a:t>water </a:t>
            </a:r>
            <a:r>
              <a:rPr lang="en-GB" sz="2400" b="1" dirty="0"/>
              <a:t>supplies in 2013</a:t>
            </a:r>
            <a:r>
              <a:rPr lang="en-GB" sz="2400" b="1" dirty="0" smtClean="0"/>
              <a:t>.</a:t>
            </a:r>
          </a:p>
          <a:p>
            <a:endParaRPr lang="en-GB" sz="2400" b="1" dirty="0"/>
          </a:p>
          <a:p>
            <a:r>
              <a:rPr lang="en-GB" sz="2400" b="1" dirty="0"/>
              <a:t>Thousands of leprosy-affected people in </a:t>
            </a:r>
            <a:r>
              <a:rPr lang="en-GB" sz="2400" b="1" dirty="0" smtClean="0"/>
              <a:t>India</a:t>
            </a:r>
            <a:r>
              <a:rPr lang="en-GB" sz="2400" b="1" dirty="0"/>
              <a:t> are now claiming the state benefits they are </a:t>
            </a:r>
            <a:r>
              <a:rPr lang="en-GB" sz="2400" b="1" dirty="0" smtClean="0"/>
              <a:t>entitled </a:t>
            </a:r>
            <a:r>
              <a:rPr lang="en-GB" sz="2400" b="1" dirty="0"/>
              <a:t>to as a result of our advocacy work.</a:t>
            </a:r>
            <a:endParaRPr lang="en-GB" sz="2400" dirty="0"/>
          </a:p>
        </p:txBody>
      </p:sp>
    </p:spTree>
    <p:extLst>
      <p:ext uri="{BB962C8B-B14F-4D97-AF65-F5344CB8AC3E}">
        <p14:creationId xmlns:p14="http://schemas.microsoft.com/office/powerpoint/2010/main" val="1049855348"/>
      </p:ext>
    </p:extLst>
  </p:cSld>
  <p:clrMapOvr>
    <a:masterClrMapping/>
  </p:clrMapOvr>
  <mc:AlternateContent xmlns:mc="http://schemas.openxmlformats.org/markup-compatibility/2006">
    <mc:Choice xmlns:p14="http://schemas.microsoft.com/office/powerpoint/2010/main" Requires="p14">
      <p:transition spd="slow" p14:dur="2000" advClick="0" advTm="20000"/>
    </mc:Choice>
    <mc:Fallback>
      <p:transition spd="slow" advClick="0" advTm="2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LEPROSY IS A DISEASE OF THE POOR.  IT CAN BE CURED IF TREATED EARLY ENOUGH</a:t>
            </a:r>
            <a:endParaRPr lang="en-GB"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69975" y="2898045"/>
            <a:ext cx="4754563" cy="2570034"/>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64288" y="2898046"/>
            <a:ext cx="4754562" cy="2570033"/>
          </a:xfrm>
        </p:spPr>
      </p:pic>
    </p:spTree>
    <p:extLst>
      <p:ext uri="{BB962C8B-B14F-4D97-AF65-F5344CB8AC3E}">
        <p14:creationId xmlns:p14="http://schemas.microsoft.com/office/powerpoint/2010/main" val="366853930"/>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62743"/>
          </a:xfrm>
        </p:spPr>
        <p:txBody>
          <a:bodyPr/>
          <a:lstStyle/>
          <a:p>
            <a:r>
              <a:rPr lang="en-GB" dirty="0" smtClean="0"/>
              <a:t>HOW LEPROSY MISSION HELPS…</a:t>
            </a:r>
            <a:endParaRPr lang="en-GB" dirty="0"/>
          </a:p>
        </p:txBody>
      </p:sp>
      <p:sp>
        <p:nvSpPr>
          <p:cNvPr id="3" name="Content Placeholder 2"/>
          <p:cNvSpPr>
            <a:spLocks noGrp="1"/>
          </p:cNvSpPr>
          <p:nvPr>
            <p:ph sz="half" idx="1"/>
          </p:nvPr>
        </p:nvSpPr>
        <p:spPr>
          <a:xfrm>
            <a:off x="0" y="1756229"/>
            <a:ext cx="5824728" cy="4415971"/>
          </a:xfrm>
        </p:spPr>
        <p:txBody>
          <a:bodyPr>
            <a:noAutofit/>
          </a:bodyPr>
          <a:lstStyle/>
          <a:p>
            <a:r>
              <a:rPr lang="en-GB" sz="2400" dirty="0" smtClean="0"/>
              <a:t>THROUGH MEDICAL PROVISION, REHABILITATION AND DISABILITY CARE</a:t>
            </a:r>
          </a:p>
          <a:p>
            <a:endParaRPr lang="en-GB" sz="2400" dirty="0"/>
          </a:p>
          <a:p>
            <a:r>
              <a:rPr lang="en-GB" sz="2400" dirty="0" smtClean="0"/>
              <a:t>HOUSING, WATER AND SANITATION</a:t>
            </a:r>
          </a:p>
          <a:p>
            <a:endParaRPr lang="en-GB" sz="2400" dirty="0"/>
          </a:p>
          <a:p>
            <a:r>
              <a:rPr lang="en-GB" sz="2400" dirty="0" smtClean="0"/>
              <a:t>EDUCATION, TRAINING AND LIVELIHOODS</a:t>
            </a:r>
          </a:p>
          <a:p>
            <a:endParaRPr lang="en-GB" sz="2400" dirty="0"/>
          </a:p>
          <a:p>
            <a:r>
              <a:rPr lang="en-GB" sz="2400" dirty="0" smtClean="0"/>
              <a:t>ADVOCACY</a:t>
            </a:r>
            <a:endParaRPr lang="en-GB"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704113" y="1944914"/>
            <a:ext cx="6212115" cy="4049485"/>
          </a:xfrm>
        </p:spPr>
      </p:pic>
    </p:spTree>
    <p:extLst>
      <p:ext uri="{BB962C8B-B14F-4D97-AF65-F5344CB8AC3E}">
        <p14:creationId xmlns:p14="http://schemas.microsoft.com/office/powerpoint/2010/main" val="3629527837"/>
      </p:ext>
    </p:extLst>
  </p:cSld>
  <p:clrMapOvr>
    <a:masterClrMapping/>
  </p:clrMapOvr>
  <mc:AlternateContent xmlns:mc="http://schemas.openxmlformats.org/markup-compatibility/2006">
    <mc:Choice xmlns:p14="http://schemas.microsoft.com/office/powerpoint/2010/main" Requires="p14">
      <p:transition spd="med" p14:dur="700" advClick="0" advTm="10000">
        <p:fade/>
      </p:transition>
    </mc:Choice>
    <mc:Fallback>
      <p:transition spd="med" advClick="0" advTm="1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1601"/>
            <a:ext cx="8853714" cy="391885"/>
          </a:xfrm>
        </p:spPr>
        <p:txBody>
          <a:bodyPr>
            <a:noAutofit/>
          </a:bodyPr>
          <a:lstStyle/>
          <a:p>
            <a:r>
              <a:rPr lang="en-GB" sz="4000" dirty="0" smtClean="0"/>
              <a:t>LATEST NEWS:</a:t>
            </a:r>
            <a:endParaRPr lang="en-GB" sz="4000" dirty="0"/>
          </a:p>
        </p:txBody>
      </p:sp>
      <p:sp>
        <p:nvSpPr>
          <p:cNvPr id="3" name="Text Placeholder 2"/>
          <p:cNvSpPr>
            <a:spLocks noGrp="1"/>
          </p:cNvSpPr>
          <p:nvPr>
            <p:ph type="body" idx="1"/>
          </p:nvPr>
        </p:nvSpPr>
        <p:spPr>
          <a:xfrm>
            <a:off x="2165774" y="493487"/>
            <a:ext cx="9052560" cy="6364514"/>
          </a:xfrm>
        </p:spPr>
        <p:txBody>
          <a:bodyPr>
            <a:noAutofit/>
          </a:bodyPr>
          <a:lstStyle/>
          <a:p>
            <a:r>
              <a:rPr lang="en-GB" sz="2400" b="1" dirty="0"/>
              <a:t>Good news from South </a:t>
            </a:r>
            <a:r>
              <a:rPr lang="en-GB" sz="2400" b="1" dirty="0" smtClean="0"/>
              <a:t>Sudan…</a:t>
            </a:r>
            <a:r>
              <a:rPr lang="en-GB" sz="2400" dirty="0" smtClean="0"/>
              <a:t>As </a:t>
            </a:r>
            <a:r>
              <a:rPr lang="en-GB" sz="2400" dirty="0"/>
              <a:t>the crisis in South Sudan continues, it's encouraging that our work there is making a real difference to the lives of people affected by leprosy</a:t>
            </a:r>
            <a:r>
              <a:rPr lang="en-GB" sz="2400" dirty="0" smtClean="0"/>
              <a:t>.</a:t>
            </a:r>
          </a:p>
          <a:p>
            <a:endParaRPr lang="en-GB" sz="2400" dirty="0"/>
          </a:p>
          <a:p>
            <a:r>
              <a:rPr lang="en-GB" sz="2400" b="1" dirty="0"/>
              <a:t>Former politician, writer and broadcaster Ann </a:t>
            </a:r>
            <a:r>
              <a:rPr lang="en-GB" sz="2400" b="1" dirty="0" err="1"/>
              <a:t>Widdecombe</a:t>
            </a:r>
            <a:r>
              <a:rPr lang="en-GB" sz="2400" b="1" dirty="0"/>
              <a:t> </a:t>
            </a:r>
            <a:r>
              <a:rPr lang="en-GB" sz="2400" dirty="0"/>
              <a:t>has paid a visit to The Leprosy Mission England and Wales’s headquarters in Peterborough where she encouraged staff, volunteers and Board members that the work they are doing is essential in fighting leprosy and extreme poverty across Africa and Asia</a:t>
            </a:r>
            <a:r>
              <a:rPr lang="en-GB" sz="2400" dirty="0" smtClean="0"/>
              <a:t>.</a:t>
            </a:r>
          </a:p>
          <a:p>
            <a:endParaRPr lang="en-GB" sz="2400" dirty="0" smtClean="0"/>
          </a:p>
          <a:p>
            <a:r>
              <a:rPr lang="en-GB" sz="2400" b="1" dirty="0"/>
              <a:t>Ahead of </a:t>
            </a:r>
            <a:r>
              <a:rPr lang="en-GB" sz="2400" b="1" dirty="0" smtClean="0"/>
              <a:t>the last </a:t>
            </a:r>
            <a:r>
              <a:rPr lang="en-GB" sz="2400" b="1" dirty="0"/>
              <a:t>General Election </a:t>
            </a:r>
            <a:r>
              <a:rPr lang="en-GB" sz="2400" dirty="0"/>
              <a:t>the three main political parties pledged to enshrine in law the UK's commitment to spending 0.7% of national income on international aid. Despite being written into the Coalition agreement in 2010, only in September 2014 is it set to become a reality after tireless campaigning by charities including The Leprosy Mission. </a:t>
            </a:r>
          </a:p>
        </p:txBody>
      </p:sp>
    </p:spTree>
    <p:extLst>
      <p:ext uri="{BB962C8B-B14F-4D97-AF65-F5344CB8AC3E}">
        <p14:creationId xmlns:p14="http://schemas.microsoft.com/office/powerpoint/2010/main" val="1616640071"/>
      </p:ext>
    </p:extLst>
  </p:cSld>
  <p:clrMapOvr>
    <a:masterClrMapping/>
  </p:clrMapOvr>
  <mc:AlternateContent xmlns:mc="http://schemas.openxmlformats.org/markup-compatibility/2006">
    <mc:Choice xmlns:p14="http://schemas.microsoft.com/office/powerpoint/2010/main" Requires="p14">
      <p:transition spd="med" p14:dur="700" advClick="0" advTm="25000">
        <p:fade/>
      </p:transition>
    </mc:Choice>
    <mc:Fallback>
      <p:transition spd="med" advClick="0" advTm="2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3740" y="1"/>
            <a:ext cx="4105974" cy="420914"/>
          </a:xfrm>
        </p:spPr>
        <p:txBody>
          <a:bodyPr>
            <a:normAutofit/>
          </a:bodyPr>
          <a:lstStyle/>
          <a:p>
            <a:r>
              <a:rPr lang="en-GB" sz="2400" dirty="0" smtClean="0"/>
              <a:t>HOW YOU CAN HELP…</a:t>
            </a:r>
            <a:endParaRPr lang="en-GB" sz="240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7274" r="17274"/>
          <a:stretch>
            <a:fillRect/>
          </a:stretch>
        </p:blipFill>
        <p:spPr/>
      </p:pic>
      <p:sp>
        <p:nvSpPr>
          <p:cNvPr id="4" name="Text Placeholder 3"/>
          <p:cNvSpPr>
            <a:spLocks noGrp="1"/>
          </p:cNvSpPr>
          <p:nvPr>
            <p:ph type="body" sz="half" idx="2"/>
          </p:nvPr>
        </p:nvSpPr>
        <p:spPr>
          <a:xfrm>
            <a:off x="8303740" y="420915"/>
            <a:ext cx="3888260" cy="6437086"/>
          </a:xfrm>
        </p:spPr>
        <p:txBody>
          <a:bodyPr>
            <a:normAutofit fontScale="92500" lnSpcReduction="20000"/>
          </a:bodyPr>
          <a:lstStyle/>
          <a:p>
            <a:r>
              <a:rPr lang="en-GB" sz="2400" dirty="0" smtClean="0"/>
              <a:t>PRAY FOR THE WORK OF THE LEPROSY MISSION</a:t>
            </a:r>
          </a:p>
          <a:p>
            <a:endParaRPr lang="en-GB" sz="2400" dirty="0" smtClean="0"/>
          </a:p>
          <a:p>
            <a:r>
              <a:rPr lang="en-GB" sz="2400" dirty="0" smtClean="0"/>
              <a:t>HOST A COFFEE MORNING, CRAFT SALE OR OTHER FUNDRAISER TO HELP THE WORK OF LEPROSY MISSION</a:t>
            </a:r>
          </a:p>
          <a:p>
            <a:endParaRPr lang="en-GB" sz="2400" dirty="0"/>
          </a:p>
          <a:p>
            <a:r>
              <a:rPr lang="en-GB" sz="2400" dirty="0" smtClean="0"/>
              <a:t>ON WORLD LEPROSY DAY – 25/1/15 – WE INVITE YOU TO HELP TRANSFORM THE LIVES OF SOME OF THE WORLD’S POOREST AND MARGINALISED PEOPLE.</a:t>
            </a:r>
          </a:p>
          <a:p>
            <a:r>
              <a:rPr lang="en-GB" sz="2400" dirty="0" smtClean="0"/>
              <a:t>THIS SPECIAL DAY RAISES AWARENESS OF LEPROSY AS A 21</a:t>
            </a:r>
            <a:r>
              <a:rPr lang="en-GB" sz="2400" baseline="30000" dirty="0" smtClean="0"/>
              <a:t>ST</a:t>
            </a:r>
            <a:r>
              <a:rPr lang="en-GB" sz="2400" dirty="0" smtClean="0"/>
              <a:t> CENTURY DISEASE.  THIS YEAR, PROCEEDS WILL SUPPORT THOSE AFFECTED BY LEPROSY IN ANANDABAN HOSPITAL IN NEPAL.</a:t>
            </a:r>
            <a:endParaRPr lang="en-GB" sz="2400" dirty="0"/>
          </a:p>
        </p:txBody>
      </p:sp>
    </p:spTree>
    <p:extLst>
      <p:ext uri="{BB962C8B-B14F-4D97-AF65-F5344CB8AC3E}">
        <p14:creationId xmlns:p14="http://schemas.microsoft.com/office/powerpoint/2010/main" val="3463372432"/>
      </p:ext>
    </p:extLst>
  </p:cSld>
  <p:clrMapOvr>
    <a:masterClrMapping/>
  </p:clrMapOvr>
  <mc:AlternateContent xmlns:mc="http://schemas.openxmlformats.org/markup-compatibility/2006">
    <mc:Choice xmlns:p14="http://schemas.microsoft.com/office/powerpoint/2010/main" Requires="p14">
      <p:transition spd="med" p14:dur="700" advClick="0" advTm="15000">
        <p:fade/>
      </p:transition>
    </mc:Choice>
    <mc:Fallback>
      <p:transition spd="med" advClick="0" advTm="15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TC103090434[[fn=Wood Type]]</Template>
  <TotalTime>51</TotalTime>
  <Words>452</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Georgia</vt:lpstr>
      <vt:lpstr>Trebuchet MS</vt:lpstr>
      <vt:lpstr>Wingdings</vt:lpstr>
      <vt:lpstr>Wood Type</vt:lpstr>
      <vt:lpstr>MISSION BEYOND UPDATE</vt:lpstr>
      <vt:lpstr>ST. MARY’S MISSION STATEMENT</vt:lpstr>
      <vt:lpstr>PowerPoint Presentation</vt:lpstr>
      <vt:lpstr>THE LEPROSY MISSION ARE:</vt:lpstr>
      <vt:lpstr>STIGMA</vt:lpstr>
      <vt:lpstr>LEPROSY IS A DISEASE OF THE POOR.  IT CAN BE CURED IF TREATED EARLY ENOUGH</vt:lpstr>
      <vt:lpstr>HOW LEPROSY MISSION HELPS…</vt:lpstr>
      <vt:lpstr>LATEST NEWS:</vt:lpstr>
      <vt:lpstr>HOW YOU CAN HELP…</vt:lpstr>
      <vt:lpstr>YOUR DONATIONS, GIVEN THROUGH MISSION BEYOND, ARE HELPING THE AMAZING WORK OF THE LEPROSY MISSION…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BEYOND UPDATE</dc:title>
  <dc:creator>Helen Holland</dc:creator>
  <cp:lastModifiedBy>Helen Holland</cp:lastModifiedBy>
  <cp:revision>6</cp:revision>
  <dcterms:created xsi:type="dcterms:W3CDTF">2014-11-01T17:47:28Z</dcterms:created>
  <dcterms:modified xsi:type="dcterms:W3CDTF">2014-11-01T18:39:04Z</dcterms:modified>
</cp:coreProperties>
</file>